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09" r:id="rId1"/>
  </p:sldMasterIdLst>
  <p:notesMasterIdLst>
    <p:notesMasterId r:id="rId17"/>
  </p:notesMasterIdLst>
  <p:handoutMasterIdLst>
    <p:handoutMasterId r:id="rId18"/>
  </p:handoutMasterIdLst>
  <p:sldIdLst>
    <p:sldId id="850" r:id="rId2"/>
    <p:sldId id="925" r:id="rId3"/>
    <p:sldId id="927" r:id="rId4"/>
    <p:sldId id="937" r:id="rId5"/>
    <p:sldId id="935" r:id="rId6"/>
    <p:sldId id="916" r:id="rId7"/>
    <p:sldId id="917" r:id="rId8"/>
    <p:sldId id="922" r:id="rId9"/>
    <p:sldId id="918" r:id="rId10"/>
    <p:sldId id="919" r:id="rId11"/>
    <p:sldId id="920" r:id="rId12"/>
    <p:sldId id="924" r:id="rId13"/>
    <p:sldId id="928" r:id="rId14"/>
    <p:sldId id="932" r:id="rId15"/>
    <p:sldId id="934" r:id="rId16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2432">
          <p15:clr>
            <a:srgbClr val="A4A3A4"/>
          </p15:clr>
        </p15:guide>
        <p15:guide id="4" orient="horz" pos="2341">
          <p15:clr>
            <a:srgbClr val="A4A3A4"/>
          </p15:clr>
        </p15:guide>
        <p15:guide id="5" orient="horz" pos="890">
          <p15:clr>
            <a:srgbClr val="A4A3A4"/>
          </p15:clr>
        </p15:guide>
        <p15:guide id="6" orient="horz" pos="799">
          <p15:clr>
            <a:srgbClr val="A4A3A4"/>
          </p15:clr>
        </p15:guide>
        <p15:guide id="7" pos="340">
          <p15:clr>
            <a:srgbClr val="A4A3A4"/>
          </p15:clr>
        </p15:guide>
        <p15:guide id="8" pos="158">
          <p15:clr>
            <a:srgbClr val="A4A3A4"/>
          </p15:clr>
        </p15:guide>
        <p15:guide id="9" pos="2880">
          <p15:clr>
            <a:srgbClr val="A4A3A4"/>
          </p15:clr>
        </p15:guide>
        <p15:guide id="10" pos="2971">
          <p15:clr>
            <a:srgbClr val="A4A3A4"/>
          </p15:clr>
        </p15:guide>
        <p15:guide id="11" pos="5511">
          <p15:clr>
            <a:srgbClr val="A4A3A4"/>
          </p15:clr>
        </p15:guide>
        <p15:guide id="12" pos="4604">
          <p15:clr>
            <a:srgbClr val="A4A3A4"/>
          </p15:clr>
        </p15:guide>
        <p15:guide id="13" pos="3787">
          <p15:clr>
            <a:srgbClr val="A4A3A4"/>
          </p15:clr>
        </p15:guide>
        <p15:guide id="14" pos="3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647D2D"/>
    <a:srgbClr val="D7D7CD"/>
    <a:srgbClr val="879BAA"/>
    <a:srgbClr val="ADBECB"/>
    <a:srgbClr val="233746"/>
    <a:srgbClr val="AFB9C3"/>
    <a:srgbClr val="646E78"/>
    <a:srgbClr val="505A64"/>
    <a:srgbClr val="990000"/>
    <a:srgbClr val="006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63" autoAdjust="0"/>
    <p:restoredTop sz="94707" autoAdjust="0"/>
  </p:normalViewPr>
  <p:slideViewPr>
    <p:cSldViewPr showGuides="1">
      <p:cViewPr varScale="1">
        <p:scale>
          <a:sx n="127" d="100"/>
          <a:sy n="127" d="100"/>
        </p:scale>
        <p:origin x="2048" y="88"/>
      </p:cViewPr>
      <p:guideLst>
        <p:guide orient="horz" pos="3884"/>
        <p:guide orient="horz" pos="618"/>
        <p:guide orient="horz" pos="2432"/>
        <p:guide orient="horz" pos="2341"/>
        <p:guide orient="horz" pos="890"/>
        <p:guide orient="horz" pos="799"/>
        <p:guide pos="340"/>
        <p:guide pos="158"/>
        <p:guide pos="2880"/>
        <p:guide pos="2971"/>
        <p:guide pos="5511"/>
        <p:guide pos="4604"/>
        <p:guide pos="3787"/>
        <p:guide pos="3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3330" y="66"/>
      </p:cViewPr>
      <p:guideLst>
        <p:guide orient="horz" pos="3224"/>
        <p:guide pos="2236"/>
      </p:guideLst>
    </p:cSldViewPr>
  </p:notesViewPr>
  <p:gridSpacing cx="144018" cy="14401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7099300" cy="698500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8576" y="0"/>
            <a:ext cx="3260724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82163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8576" y="9682163"/>
            <a:ext cx="3260724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en-US" dirty="0">
                <a:latin typeface="Arial" pitchFamily="34" charset="0"/>
              </a:rPr>
              <a:t>Handout </a:t>
            </a:r>
            <a:fld id="{BFC713D8-7968-482B-A79F-9C586FE5053A}" type="slidenum">
              <a:rPr lang="en-US" smtClean="0">
                <a:latin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448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32480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38125" y="4822825"/>
            <a:ext cx="662305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682163"/>
            <a:ext cx="3249613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682163"/>
            <a:ext cx="324802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en-US" dirty="0">
                <a:latin typeface="Arial" pitchFamily="34" charset="0"/>
              </a:rPr>
              <a:t>Notice </a:t>
            </a:r>
            <a:fld id="{AD141568-5488-4AC9-B82D-9F5CE1225E2A}" type="slidenum">
              <a:rPr lang="en-US" smtClean="0">
                <a:latin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9292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26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Notice </a:t>
            </a:r>
            <a:fld id="{AD141568-5488-4AC9-B82D-9F5CE1225E2A}" type="slidenum">
              <a:rPr lang="en-US" smtClean="0">
                <a:latin typeface="Arial" pitchFamily="34" charset="0"/>
              </a:rPr>
              <a:pPr/>
              <a:t>2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63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title (big bar up)" type="title" preserve="1">
  <p:cSld name="Chapter title (big bar 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5"/>
          <p:cNvSpPr>
            <a:spLocks noChangeArrowheads="1"/>
          </p:cNvSpPr>
          <p:nvPr userDrawn="1"/>
        </p:nvSpPr>
        <p:spPr bwMode="gray">
          <a:xfrm>
            <a:off x="0" y="0"/>
            <a:ext cx="9144000" cy="5162556"/>
          </a:xfrm>
          <a:prstGeom prst="rect">
            <a:avLst/>
          </a:prstGeom>
          <a:solidFill>
            <a:srgbClr val="D7D7C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 noProof="0"/>
          </a:p>
        </p:txBody>
      </p:sp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250826" y="4446430"/>
            <a:ext cx="8893175" cy="716126"/>
          </a:xfrm>
          <a:solidFill>
            <a:schemeClr val="bg2">
              <a:lumMod val="50000"/>
              <a:alpha val="65000"/>
            </a:schemeClr>
          </a:solidFill>
        </p:spPr>
        <p:txBody>
          <a:bodyPr wrap="square" lIns="270000" tIns="144000" rIns="370800" bIns="108000" anchor="b" anchorCtr="0">
            <a:spAutoFit/>
          </a:bodyPr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000" baseline="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cs-CZ" noProof="0" dirty="0"/>
              <a:t>XX – &lt;Název přednášky&gt;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250826" y="5162557"/>
            <a:ext cx="8893175" cy="393082"/>
          </a:xfrm>
          <a:solidFill>
            <a:schemeClr val="bg2">
              <a:lumMod val="75000"/>
            </a:schemeClr>
          </a:solidFill>
        </p:spPr>
        <p:txBody>
          <a:bodyPr wrap="square" lIns="270000" tIns="18000" bIns="36000" anchor="t" anchorCtr="0">
            <a:noAutofit/>
          </a:bodyPr>
          <a:lstStyle>
            <a:lvl1pPr marL="0" marR="0" indent="0" algn="l" defTabSz="6858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sz="15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cs-CZ" dirty="0"/>
              <a:t>IW5 - </a:t>
            </a:r>
            <a:r>
              <a:rPr lang="pt-BR" dirty="0" err="1"/>
              <a:t>Programování</a:t>
            </a:r>
            <a:r>
              <a:rPr lang="pt-BR" dirty="0"/>
              <a:t> v .NET a C#</a:t>
            </a:r>
            <a:endParaRPr lang="cs-CZ" dirty="0"/>
          </a:p>
          <a:p>
            <a:endParaRPr lang="cs-CZ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490" y="404624"/>
            <a:ext cx="5686425" cy="1266825"/>
          </a:xfrm>
          <a:prstGeom prst="rect">
            <a:avLst/>
          </a:prstGeom>
        </p:spPr>
      </p:pic>
      <p:sp>
        <p:nvSpPr>
          <p:cNvPr id="17" name="Rectangle 116"/>
          <p:cNvSpPr txBox="1">
            <a:spLocks noChangeArrowheads="1"/>
          </p:cNvSpPr>
          <p:nvPr userDrawn="1"/>
        </p:nvSpPr>
        <p:spPr bwMode="gray">
          <a:xfrm>
            <a:off x="250826" y="5555639"/>
            <a:ext cx="8893175" cy="39308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202500" tIns="91440" rIns="137160" bIns="27000" numCol="1" anchor="t" anchorCtr="0" compatLnSpc="1">
            <a:prstTxWarp prst="textNoShape">
              <a:avLst/>
            </a:prstTxWarp>
            <a:noAutofit/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sz="20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/>
            <a:r>
              <a:rPr lang="en-US" sz="1500" kern="0" dirty="0"/>
              <a:t>Ing. Jan Pluskal</a:t>
            </a:r>
            <a:endParaRPr lang="cs-CZ" sz="1500" kern="0" dirty="0"/>
          </a:p>
        </p:txBody>
      </p:sp>
    </p:spTree>
    <p:extLst>
      <p:ext uri="{BB962C8B-B14F-4D97-AF65-F5344CB8AC3E}">
        <p14:creationId xmlns:p14="http://schemas.microsoft.com/office/powerpoint/2010/main" val="174291274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/>
              <a:t>Click the style sheet to edit the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50" y="1412875"/>
            <a:ext cx="4032251" cy="2303464"/>
          </a:xfrm>
        </p:spPr>
        <p:txBody>
          <a:bodyPr/>
          <a:lstStyle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1" y="3860800"/>
            <a:ext cx="4032250" cy="2305050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4716464" y="1412877"/>
            <a:ext cx="4032250" cy="2303463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15" name="Inhaltsplatzhalter 14"/>
          <p:cNvSpPr>
            <a:spLocks noGrp="1"/>
          </p:cNvSpPr>
          <p:nvPr>
            <p:ph sz="quarter" idx="15" hasCustomPrompt="1"/>
          </p:nvPr>
        </p:nvSpPr>
        <p:spPr>
          <a:xfrm>
            <a:off x="4716464" y="3860800"/>
            <a:ext cx="4032250" cy="2305050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172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</a:t>
            </a:r>
            <a:r>
              <a:rPr lang="cs-CZ" noProof="0" dirty="0" err="1"/>
              <a:t>title</a:t>
            </a:r>
            <a:endParaRPr lang="cs-CZ" noProof="0" dirty="0"/>
          </a:p>
        </p:txBody>
      </p:sp>
      <p:sp>
        <p:nvSpPr>
          <p:cNvPr id="4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0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00">
                <a:solidFill>
                  <a:schemeClr val="accent4"/>
                </a:solidFill>
              </a:defRPr>
            </a:lvl2pPr>
            <a:lvl3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3pPr>
            <a:lvl4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4pPr>
            <a:lvl5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5pPr>
            <a:lvl6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6pPr>
          </a:lstStyle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</a:t>
            </a:r>
            <a:r>
              <a:rPr lang="cs-CZ" noProof="0" dirty="0" err="1"/>
              <a:t>navigation</a:t>
            </a:r>
            <a:endParaRPr lang="cs-CZ" noProof="0" dirty="0"/>
          </a:p>
          <a:p>
            <a:pPr lvl="1"/>
            <a:r>
              <a:rPr lang="cs-CZ" noProof="0" dirty="0" err="1"/>
              <a:t>active</a:t>
            </a:r>
            <a:r>
              <a:rPr lang="cs-CZ" noProof="0" dirty="0"/>
              <a:t> </a:t>
            </a:r>
            <a:r>
              <a:rPr lang="cs-CZ" noProof="0" dirty="0" err="1"/>
              <a:t>chapter</a:t>
            </a:r>
            <a:endParaRPr lang="cs-CZ" noProof="0" dirty="0"/>
          </a:p>
          <a:p>
            <a:pPr lvl="2"/>
            <a:r>
              <a:rPr lang="cs-CZ" noProof="0" dirty="0" err="1"/>
              <a:t>subchapter</a:t>
            </a:r>
            <a:endParaRPr lang="cs-CZ" noProof="0" dirty="0"/>
          </a:p>
          <a:p>
            <a:pPr lvl="3"/>
            <a:r>
              <a:rPr lang="cs-CZ" noProof="0" dirty="0" err="1"/>
              <a:t>active</a:t>
            </a:r>
            <a:r>
              <a:rPr lang="cs-CZ" noProof="0" dirty="0"/>
              <a:t> </a:t>
            </a:r>
            <a:r>
              <a:rPr lang="cs-CZ" noProof="0" dirty="0" err="1"/>
              <a:t>subchapter</a:t>
            </a:r>
            <a:endParaRPr lang="cs-CZ" noProof="0" dirty="0"/>
          </a:p>
          <a:p>
            <a:pPr lvl="4"/>
            <a:r>
              <a:rPr lang="cs-CZ" noProof="0" dirty="0" err="1"/>
              <a:t>subchapter</a:t>
            </a:r>
            <a:endParaRPr lang="cs-CZ" noProof="0" dirty="0"/>
          </a:p>
          <a:p>
            <a:pPr lvl="5"/>
            <a:r>
              <a:rPr lang="cs-CZ" noProof="0" dirty="0" err="1"/>
              <a:t>active</a:t>
            </a:r>
            <a:r>
              <a:rPr lang="cs-CZ" noProof="0" dirty="0"/>
              <a:t> </a:t>
            </a:r>
            <a:r>
              <a:rPr lang="cs-CZ" noProof="0" dirty="0" err="1"/>
              <a:t>subchapter</a:t>
            </a:r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3714603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</a:t>
            </a:r>
            <a:r>
              <a:rPr lang="cs-CZ" noProof="0" dirty="0" err="1"/>
              <a:t>title</a:t>
            </a:r>
            <a:endParaRPr lang="cs-CZ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5"/>
            <a:ext cx="6769101" cy="4752975"/>
          </a:xfrm>
        </p:spPr>
        <p:txBody>
          <a:bodyPr/>
          <a:lstStyle/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copy</a:t>
            </a:r>
          </a:p>
          <a:p>
            <a:pPr lvl="1"/>
            <a:r>
              <a:rPr lang="cs-CZ" noProof="0" dirty="0"/>
              <a:t>Second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2"/>
            <a:r>
              <a:rPr lang="cs-CZ" noProof="0" dirty="0" err="1"/>
              <a:t>Third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3"/>
            <a:r>
              <a:rPr lang="cs-CZ" noProof="0" dirty="0" err="1"/>
              <a:t>Fourth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4"/>
            <a:r>
              <a:rPr lang="cs-CZ" noProof="0" dirty="0" err="1"/>
              <a:t>Fifth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0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00">
                <a:solidFill>
                  <a:schemeClr val="accent4"/>
                </a:solidFill>
              </a:defRPr>
            </a:lvl2pPr>
            <a:lvl3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3pPr>
            <a:lvl4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4pPr>
            <a:lvl5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5pPr>
            <a:lvl6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6pPr>
          </a:lstStyle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</a:t>
            </a:r>
            <a:r>
              <a:rPr lang="cs-CZ" noProof="0" dirty="0" err="1"/>
              <a:t>navigation</a:t>
            </a:r>
            <a:endParaRPr lang="cs-CZ" noProof="0" dirty="0"/>
          </a:p>
          <a:p>
            <a:pPr lvl="1"/>
            <a:r>
              <a:rPr lang="cs-CZ" noProof="0" dirty="0" err="1"/>
              <a:t>active</a:t>
            </a:r>
            <a:r>
              <a:rPr lang="cs-CZ" noProof="0" dirty="0"/>
              <a:t> </a:t>
            </a:r>
            <a:r>
              <a:rPr lang="cs-CZ" noProof="0" dirty="0" err="1"/>
              <a:t>chapter</a:t>
            </a:r>
            <a:endParaRPr lang="cs-CZ" noProof="0" dirty="0"/>
          </a:p>
          <a:p>
            <a:pPr lvl="2"/>
            <a:r>
              <a:rPr lang="cs-CZ" noProof="0" dirty="0" err="1"/>
              <a:t>subchapter</a:t>
            </a:r>
            <a:endParaRPr lang="cs-CZ" noProof="0" dirty="0"/>
          </a:p>
          <a:p>
            <a:pPr lvl="3"/>
            <a:r>
              <a:rPr lang="cs-CZ" noProof="0" dirty="0" err="1"/>
              <a:t>active</a:t>
            </a:r>
            <a:r>
              <a:rPr lang="cs-CZ" noProof="0" dirty="0"/>
              <a:t> </a:t>
            </a:r>
            <a:r>
              <a:rPr lang="cs-CZ" noProof="0" dirty="0" err="1"/>
              <a:t>subchapter</a:t>
            </a:r>
            <a:endParaRPr lang="cs-CZ" noProof="0" dirty="0"/>
          </a:p>
          <a:p>
            <a:pPr lvl="4"/>
            <a:r>
              <a:rPr lang="cs-CZ" noProof="0" dirty="0" err="1"/>
              <a:t>subchapter</a:t>
            </a:r>
            <a:endParaRPr lang="cs-CZ" noProof="0" dirty="0"/>
          </a:p>
          <a:p>
            <a:pPr lvl="5"/>
            <a:r>
              <a:rPr lang="cs-CZ" noProof="0" dirty="0" err="1"/>
              <a:t>active</a:t>
            </a:r>
            <a:r>
              <a:rPr lang="cs-CZ" noProof="0" dirty="0"/>
              <a:t> </a:t>
            </a:r>
            <a:r>
              <a:rPr lang="cs-CZ" noProof="0" dirty="0" err="1"/>
              <a:t>subchapter</a:t>
            </a:r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1025080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</a:t>
            </a:r>
            <a:r>
              <a:rPr lang="cs-CZ" noProof="0" dirty="0" err="1"/>
              <a:t>title</a:t>
            </a:r>
            <a:endParaRPr lang="cs-CZ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50" y="1412875"/>
            <a:ext cx="3309936" cy="4752975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3994150" y="1412875"/>
            <a:ext cx="3314702" cy="4752975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0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00">
                <a:solidFill>
                  <a:schemeClr val="accent4"/>
                </a:solidFill>
              </a:defRPr>
            </a:lvl2pPr>
            <a:lvl3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3pPr>
            <a:lvl4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4pPr>
            <a:lvl5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5pPr>
            <a:lvl6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6pPr>
          </a:lstStyle>
          <a:p>
            <a:pPr lvl="0"/>
            <a:r>
              <a:rPr lang="cs-CZ" noProof="0"/>
              <a:t>Click the style sheet to edit the navigation</a:t>
            </a:r>
          </a:p>
          <a:p>
            <a:pPr lvl="1"/>
            <a:r>
              <a:rPr lang="cs-CZ" noProof="0"/>
              <a:t>active chapter</a:t>
            </a:r>
          </a:p>
          <a:p>
            <a:pPr lvl="2"/>
            <a:r>
              <a:rPr lang="cs-CZ" noProof="0"/>
              <a:t>subchapter</a:t>
            </a:r>
          </a:p>
          <a:p>
            <a:pPr lvl="3"/>
            <a:r>
              <a:rPr lang="cs-CZ" noProof="0"/>
              <a:t>active subchapter</a:t>
            </a:r>
          </a:p>
          <a:p>
            <a:pPr lvl="4"/>
            <a:r>
              <a:rPr lang="cs-CZ" noProof="0"/>
              <a:t>subchapter</a:t>
            </a:r>
          </a:p>
          <a:p>
            <a:pPr lvl="5"/>
            <a:r>
              <a:rPr lang="cs-CZ" noProof="0"/>
              <a:t>active subchapter</a:t>
            </a:r>
          </a:p>
        </p:txBody>
      </p:sp>
    </p:spTree>
    <p:extLst>
      <p:ext uri="{BB962C8B-B14F-4D97-AF65-F5344CB8AC3E}">
        <p14:creationId xmlns:p14="http://schemas.microsoft.com/office/powerpoint/2010/main" val="2053741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/>
              <a:t>Click the style sheet to edit the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5"/>
            <a:ext cx="6769101" cy="2303464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2" y="3860800"/>
            <a:ext cx="6769100" cy="2305050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0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00">
                <a:solidFill>
                  <a:schemeClr val="accent4"/>
                </a:solidFill>
              </a:defRPr>
            </a:lvl2pPr>
            <a:lvl3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3pPr>
            <a:lvl4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4pPr>
            <a:lvl5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5pPr>
            <a:lvl6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6pPr>
          </a:lstStyle>
          <a:p>
            <a:pPr lvl="0"/>
            <a:r>
              <a:rPr lang="cs-CZ" noProof="0"/>
              <a:t>Click the style sheet to edit the navigation</a:t>
            </a:r>
          </a:p>
          <a:p>
            <a:pPr lvl="1"/>
            <a:r>
              <a:rPr lang="cs-CZ" noProof="0"/>
              <a:t>active chapter</a:t>
            </a:r>
          </a:p>
          <a:p>
            <a:pPr lvl="2"/>
            <a:r>
              <a:rPr lang="cs-CZ" noProof="0"/>
              <a:t>subchapter</a:t>
            </a:r>
          </a:p>
          <a:p>
            <a:pPr lvl="3"/>
            <a:r>
              <a:rPr lang="cs-CZ" noProof="0"/>
              <a:t>active subchapter</a:t>
            </a:r>
          </a:p>
          <a:p>
            <a:pPr lvl="4"/>
            <a:r>
              <a:rPr lang="cs-CZ" noProof="0"/>
              <a:t>subchapter</a:t>
            </a:r>
          </a:p>
          <a:p>
            <a:pPr lvl="5"/>
            <a:r>
              <a:rPr lang="cs-CZ" noProof="0"/>
              <a:t>active subchapter</a:t>
            </a:r>
          </a:p>
        </p:txBody>
      </p:sp>
    </p:spTree>
    <p:extLst>
      <p:ext uri="{BB962C8B-B14F-4D97-AF65-F5344CB8AC3E}">
        <p14:creationId xmlns:p14="http://schemas.microsoft.com/office/powerpoint/2010/main" val="1156861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</a:t>
            </a:r>
            <a:r>
              <a:rPr lang="cs-CZ" noProof="0" dirty="0" err="1"/>
              <a:t>title</a:t>
            </a:r>
            <a:endParaRPr lang="cs-CZ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50" y="1412875"/>
            <a:ext cx="3309936" cy="2303464"/>
          </a:xfrm>
        </p:spPr>
        <p:txBody>
          <a:bodyPr/>
          <a:lstStyle/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copy</a:t>
            </a:r>
          </a:p>
          <a:p>
            <a:pPr lvl="1"/>
            <a:r>
              <a:rPr lang="cs-CZ" noProof="0" dirty="0"/>
              <a:t>Second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2"/>
            <a:r>
              <a:rPr lang="cs-CZ" noProof="0" dirty="0" err="1"/>
              <a:t>Third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3"/>
            <a:r>
              <a:rPr lang="cs-CZ" noProof="0" dirty="0" err="1"/>
              <a:t>Fourth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4"/>
            <a:r>
              <a:rPr lang="cs-CZ" noProof="0" dirty="0" err="1"/>
              <a:t>Fifth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1" y="3860800"/>
            <a:ext cx="3309934" cy="2305050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994150" y="1412877"/>
            <a:ext cx="3314702" cy="2303463"/>
          </a:xfrm>
        </p:spPr>
        <p:txBody>
          <a:bodyPr/>
          <a:lstStyle/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copy</a:t>
            </a:r>
          </a:p>
          <a:p>
            <a:pPr lvl="1"/>
            <a:r>
              <a:rPr lang="cs-CZ" noProof="0" dirty="0"/>
              <a:t>Second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2"/>
            <a:r>
              <a:rPr lang="cs-CZ" noProof="0" dirty="0" err="1"/>
              <a:t>Third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3"/>
            <a:r>
              <a:rPr lang="cs-CZ" noProof="0" dirty="0" err="1"/>
              <a:t>Fourth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4"/>
            <a:r>
              <a:rPr lang="cs-CZ" noProof="0" dirty="0" err="1"/>
              <a:t>Fifth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15" hasCustomPrompt="1"/>
          </p:nvPr>
        </p:nvSpPr>
        <p:spPr>
          <a:xfrm>
            <a:off x="3994150" y="3860800"/>
            <a:ext cx="3314702" cy="2305050"/>
          </a:xfrm>
        </p:spPr>
        <p:txBody>
          <a:bodyPr/>
          <a:lstStyle/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copy</a:t>
            </a:r>
          </a:p>
          <a:p>
            <a:pPr lvl="1"/>
            <a:r>
              <a:rPr lang="cs-CZ" noProof="0" dirty="0"/>
              <a:t>Second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2"/>
            <a:r>
              <a:rPr lang="cs-CZ" noProof="0" dirty="0" err="1"/>
              <a:t>Third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3"/>
            <a:r>
              <a:rPr lang="cs-CZ" noProof="0" dirty="0" err="1"/>
              <a:t>Fourth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4"/>
            <a:r>
              <a:rPr lang="cs-CZ" noProof="0" dirty="0" err="1"/>
              <a:t>Fifth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0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00">
                <a:solidFill>
                  <a:schemeClr val="accent4"/>
                </a:solidFill>
              </a:defRPr>
            </a:lvl2pPr>
            <a:lvl3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3pPr>
            <a:lvl4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4pPr>
            <a:lvl5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5pPr>
            <a:lvl6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6pPr>
          </a:lstStyle>
          <a:p>
            <a:pPr lvl="0"/>
            <a:r>
              <a:rPr lang="cs-CZ" noProof="0"/>
              <a:t>Click the style sheet to edit the navigation</a:t>
            </a:r>
          </a:p>
          <a:p>
            <a:pPr lvl="1"/>
            <a:r>
              <a:rPr lang="cs-CZ" noProof="0"/>
              <a:t>active chapter</a:t>
            </a:r>
          </a:p>
          <a:p>
            <a:pPr lvl="2"/>
            <a:r>
              <a:rPr lang="cs-CZ" noProof="0"/>
              <a:t>subchapter</a:t>
            </a:r>
          </a:p>
          <a:p>
            <a:pPr lvl="3"/>
            <a:r>
              <a:rPr lang="cs-CZ" noProof="0"/>
              <a:t>active subchapter</a:t>
            </a:r>
          </a:p>
          <a:p>
            <a:pPr lvl="4"/>
            <a:r>
              <a:rPr lang="cs-CZ" noProof="0"/>
              <a:t>subchapter</a:t>
            </a:r>
          </a:p>
          <a:p>
            <a:pPr lvl="5"/>
            <a:r>
              <a:rPr lang="cs-CZ" noProof="0"/>
              <a:t>active subchapter</a:t>
            </a:r>
          </a:p>
        </p:txBody>
      </p:sp>
    </p:spTree>
    <p:extLst>
      <p:ext uri="{BB962C8B-B14F-4D97-AF65-F5344CB8AC3E}">
        <p14:creationId xmlns:p14="http://schemas.microsoft.com/office/powerpoint/2010/main" val="2788109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</a:t>
            </a:r>
            <a:r>
              <a:rPr lang="cs-CZ" noProof="0" dirty="0" err="1"/>
              <a:t>title</a:t>
            </a:r>
            <a:endParaRPr lang="cs-CZ" noProof="0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107443" y="1412875"/>
            <a:ext cx="4464557" cy="475297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Textplatzhalter 1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716464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chemeClr val="bg2"/>
              </a:buClr>
              <a:buFont typeface="Arial" pitchFamily="34" charset="0"/>
              <a:buNone/>
              <a:tabLst>
                <a:tab pos="2840831" algn="r"/>
              </a:tabLst>
              <a:defRPr/>
            </a:lvl1pPr>
            <a:lvl2pPr marL="134541" indent="-133350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Font typeface="Arial" pitchFamily="34" charset="0"/>
              <a:buChar char="•"/>
              <a:tabLst>
                <a:tab pos="2840831" algn="r"/>
              </a:tabLst>
              <a:defRPr b="0"/>
            </a:lvl2pPr>
            <a:lvl3pPr marL="133350" indent="-133350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tabLst>
                <a:tab pos="2840831" algn="r"/>
              </a:tabLst>
              <a:defRPr b="1"/>
            </a:lvl3pPr>
            <a:lvl4pPr marL="270272" indent="-134541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tabLst>
                <a:tab pos="2840831" algn="r"/>
              </a:tabLst>
              <a:defRPr b="0"/>
            </a:lvl4pPr>
            <a:lvl5pPr marL="267891" indent="-133350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tabLst>
                <a:tab pos="2840831" algn="r"/>
              </a:tabLst>
              <a:defRPr b="1" baseline="0"/>
            </a:lvl5pPr>
            <a:lvl6pPr marL="270272" indent="-135731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Font typeface="Arial" pitchFamily="34" charset="0"/>
              <a:buChar char="•"/>
              <a:tabLst>
                <a:tab pos="2840831" algn="r"/>
              </a:tabLst>
              <a:defRPr b="1"/>
            </a:lvl6pPr>
          </a:lstStyle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</a:t>
            </a:r>
            <a:r>
              <a:rPr lang="cs-CZ" noProof="0" dirty="0" err="1"/>
              <a:t>toc</a:t>
            </a:r>
            <a:r>
              <a:rPr lang="cs-CZ" noProof="0" dirty="0"/>
              <a:t>/</a:t>
            </a:r>
            <a:r>
              <a:rPr lang="cs-CZ" noProof="0" dirty="0" err="1"/>
              <a:t>contact</a:t>
            </a:r>
            <a:endParaRPr lang="cs-CZ" noProof="0" dirty="0"/>
          </a:p>
          <a:p>
            <a:pPr lvl="1"/>
            <a:r>
              <a:rPr lang="cs-CZ" noProof="0" dirty="0" err="1"/>
              <a:t>chapter</a:t>
            </a:r>
            <a:endParaRPr lang="cs-CZ" noProof="0" dirty="0"/>
          </a:p>
          <a:p>
            <a:pPr lvl="2"/>
            <a:r>
              <a:rPr lang="cs-CZ" noProof="0" dirty="0" err="1"/>
              <a:t>active</a:t>
            </a:r>
            <a:r>
              <a:rPr lang="cs-CZ" noProof="0" dirty="0"/>
              <a:t> </a:t>
            </a:r>
            <a:r>
              <a:rPr lang="cs-CZ" noProof="0" dirty="0" err="1"/>
              <a:t>chapter</a:t>
            </a:r>
            <a:endParaRPr lang="cs-CZ" noProof="0" dirty="0"/>
          </a:p>
          <a:p>
            <a:pPr lvl="3"/>
            <a:r>
              <a:rPr lang="cs-CZ" noProof="0" dirty="0" err="1"/>
              <a:t>subchapter</a:t>
            </a:r>
            <a:endParaRPr lang="cs-CZ" noProof="0" dirty="0"/>
          </a:p>
          <a:p>
            <a:pPr lvl="4"/>
            <a:r>
              <a:rPr lang="cs-CZ" noProof="0" dirty="0" err="1"/>
              <a:t>active</a:t>
            </a:r>
            <a:r>
              <a:rPr lang="cs-CZ" noProof="0" dirty="0"/>
              <a:t> </a:t>
            </a:r>
            <a:r>
              <a:rPr lang="cs-CZ" noProof="0" dirty="0" err="1"/>
              <a:t>subchapter</a:t>
            </a:r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127383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716464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chemeClr val="bg2"/>
              </a:buClr>
              <a:buFont typeface="Arial" pitchFamily="34" charset="0"/>
              <a:buNone/>
              <a:tabLst>
                <a:tab pos="2840831" algn="r"/>
              </a:tabLst>
              <a:defRPr/>
            </a:lvl1pPr>
            <a:lvl2pPr marL="134541" indent="-133350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Font typeface="Arial" pitchFamily="34" charset="0"/>
              <a:buChar char="•"/>
              <a:tabLst>
                <a:tab pos="2840831" algn="r"/>
              </a:tabLst>
              <a:defRPr b="0"/>
            </a:lvl2pPr>
            <a:lvl3pPr marL="133350" indent="-133350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tabLst>
                <a:tab pos="2840831" algn="r"/>
              </a:tabLst>
              <a:defRPr b="1"/>
            </a:lvl3pPr>
            <a:lvl4pPr marL="270272" indent="-134541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tabLst>
                <a:tab pos="2840831" algn="r"/>
              </a:tabLst>
              <a:defRPr b="0"/>
            </a:lvl4pPr>
            <a:lvl5pPr marL="267891" indent="-133350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tabLst>
                <a:tab pos="2840831" algn="r"/>
              </a:tabLst>
              <a:defRPr b="1" baseline="0"/>
            </a:lvl5pPr>
            <a:lvl6pPr marL="270272" indent="-135731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Font typeface="Arial" pitchFamily="34" charset="0"/>
              <a:buChar char="•"/>
              <a:tabLst>
                <a:tab pos="2840831" algn="r"/>
              </a:tabLst>
              <a:defRPr b="1"/>
            </a:lvl6pPr>
          </a:lstStyle>
          <a:p>
            <a:pPr lvl="0"/>
            <a:r>
              <a:rPr lang="cs-CZ" noProof="0" dirty="0"/>
              <a:t>Click the style sheet to edit the toc/contact</a:t>
            </a:r>
          </a:p>
          <a:p>
            <a:pPr lvl="1"/>
            <a:r>
              <a:rPr lang="cs-CZ" noProof="0" dirty="0"/>
              <a:t>chapter</a:t>
            </a:r>
          </a:p>
          <a:p>
            <a:pPr lvl="2"/>
            <a:r>
              <a:rPr lang="cs-CZ" noProof="0" dirty="0"/>
              <a:t>active chapter</a:t>
            </a:r>
          </a:p>
          <a:p>
            <a:pPr lvl="3"/>
            <a:r>
              <a:rPr lang="cs-CZ" noProof="0" dirty="0"/>
              <a:t>subchapter</a:t>
            </a:r>
          </a:p>
          <a:p>
            <a:pPr lvl="4"/>
            <a:r>
              <a:rPr lang="cs-CZ" noProof="0" dirty="0"/>
              <a:t>active subchapter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/>
              <a:t>Click the style sheet to edit the title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07442" y="1412875"/>
            <a:ext cx="4464558" cy="4752975"/>
          </a:xfrm>
        </p:spPr>
        <p:txBody>
          <a:bodyPr/>
          <a:lstStyle/>
          <a:p>
            <a:pPr lvl="0"/>
            <a:r>
              <a:rPr lang="cs-CZ" noProof="0" dirty="0"/>
              <a:t>Click the style sheet to edit the copy</a:t>
            </a:r>
          </a:p>
          <a:p>
            <a:pPr lvl="1"/>
            <a:r>
              <a:rPr lang="cs-CZ" noProof="0" dirty="0"/>
              <a:t>Second level</a:t>
            </a:r>
          </a:p>
          <a:p>
            <a:pPr lvl="2"/>
            <a:r>
              <a:rPr lang="cs-CZ" noProof="0" dirty="0"/>
              <a:t>Third level</a:t>
            </a:r>
          </a:p>
          <a:p>
            <a:pPr lvl="3"/>
            <a:r>
              <a:rPr lang="cs-CZ" noProof="0" dirty="0"/>
              <a:t>Fourth level</a:t>
            </a:r>
          </a:p>
          <a:p>
            <a:pPr lvl="4"/>
            <a:r>
              <a:rPr lang="cs-CZ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3757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218572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/>
              <a:t>Click the style sheet to edit the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07443" y="1412874"/>
            <a:ext cx="8929115" cy="5040504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9539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/>
              <a:t>Click the style sheet to edit the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827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</a:t>
            </a:r>
            <a:r>
              <a:rPr lang="cs-CZ" noProof="0" dirty="0" err="1"/>
              <a:t>title</a:t>
            </a:r>
            <a:endParaRPr lang="cs-CZ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07443" y="1412874"/>
            <a:ext cx="4464558" cy="5040504"/>
          </a:xfrm>
        </p:spPr>
        <p:txBody>
          <a:bodyPr/>
          <a:lstStyle/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copy</a:t>
            </a:r>
          </a:p>
          <a:p>
            <a:pPr lvl="1"/>
            <a:r>
              <a:rPr lang="cs-CZ" noProof="0" dirty="0"/>
              <a:t>Second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2"/>
            <a:r>
              <a:rPr lang="cs-CZ" noProof="0" dirty="0" err="1"/>
              <a:t>Third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3"/>
            <a:r>
              <a:rPr lang="cs-CZ" noProof="0" dirty="0" err="1"/>
              <a:t>Fourth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4"/>
            <a:r>
              <a:rPr lang="cs-CZ" noProof="0" dirty="0" err="1"/>
              <a:t>Fifth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4716463" y="1412875"/>
            <a:ext cx="4320095" cy="5040503"/>
          </a:xfrm>
        </p:spPr>
        <p:txBody>
          <a:bodyPr/>
          <a:lstStyle/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copy</a:t>
            </a:r>
          </a:p>
          <a:p>
            <a:pPr lvl="1"/>
            <a:r>
              <a:rPr lang="cs-CZ" noProof="0" dirty="0"/>
              <a:t>Second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2"/>
            <a:r>
              <a:rPr lang="cs-CZ" noProof="0" dirty="0" err="1"/>
              <a:t>Third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3"/>
            <a:r>
              <a:rPr lang="cs-CZ" noProof="0" dirty="0" err="1"/>
              <a:t>Fourth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4"/>
            <a:r>
              <a:rPr lang="cs-CZ" noProof="0" dirty="0" err="1"/>
              <a:t>Fifth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3765548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/>
              <a:t>Click the style sheet to edit the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07443" y="1412875"/>
            <a:ext cx="8929115" cy="2303464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107443" y="3860800"/>
            <a:ext cx="8929115" cy="2592578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469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/>
              <a:t>Click the style sheet to edit the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50" y="1412875"/>
            <a:ext cx="2587621" cy="4752975"/>
          </a:xfrm>
        </p:spPr>
        <p:txBody>
          <a:bodyPr/>
          <a:lstStyle/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copy</a:t>
            </a:r>
          </a:p>
          <a:p>
            <a:pPr lvl="1"/>
            <a:r>
              <a:rPr lang="cs-CZ" noProof="0" dirty="0"/>
              <a:t>Second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2"/>
            <a:r>
              <a:rPr lang="cs-CZ" noProof="0" dirty="0" err="1"/>
              <a:t>Third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3"/>
            <a:r>
              <a:rPr lang="cs-CZ" noProof="0" dirty="0" err="1"/>
              <a:t>Fourth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4"/>
            <a:r>
              <a:rPr lang="cs-CZ" noProof="0" dirty="0" err="1"/>
              <a:t>Fifth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3271833" y="1412875"/>
            <a:ext cx="2740030" cy="4752975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6156326" y="1412875"/>
            <a:ext cx="2592388" cy="4752975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7877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 userDrawn="1"/>
        </p:nvSpPr>
        <p:spPr>
          <a:xfrm>
            <a:off x="144463" y="6597837"/>
            <a:ext cx="2549518" cy="259200"/>
          </a:xfrm>
          <a:prstGeom prst="rect">
            <a:avLst/>
          </a:prstGeom>
          <a:noFill/>
        </p:spPr>
        <p:txBody>
          <a:bodyPr wrap="square" lIns="1107000" tIns="0" rIns="0" bIns="864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noProof="0" dirty="0">
                <a:solidFill>
                  <a:schemeClr val="tx1"/>
                </a:solidFill>
              </a:rPr>
              <a:t>6. </a:t>
            </a:r>
            <a:r>
              <a:rPr lang="cs-CZ" sz="1200" noProof="0" dirty="0">
                <a:solidFill>
                  <a:schemeClr val="tx1"/>
                </a:solidFill>
              </a:rPr>
              <a:t>2</a:t>
            </a:r>
            <a:r>
              <a:rPr lang="en-US" sz="1200" noProof="0" dirty="0">
                <a:solidFill>
                  <a:schemeClr val="tx1"/>
                </a:solidFill>
              </a:rPr>
              <a:t>.</a:t>
            </a:r>
            <a:r>
              <a:rPr lang="en-US" sz="1200" baseline="0" noProof="0" dirty="0">
                <a:solidFill>
                  <a:schemeClr val="tx1"/>
                </a:solidFill>
              </a:rPr>
              <a:t> </a:t>
            </a:r>
            <a:r>
              <a:rPr lang="en-US" sz="1200" noProof="0" dirty="0">
                <a:solidFill>
                  <a:schemeClr val="tx1"/>
                </a:solidFill>
              </a:rPr>
              <a:t>2017</a:t>
            </a: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2"/>
            <a:ext cx="9144000" cy="12684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 noProof="0"/>
          </a:p>
        </p:txBody>
      </p:sp>
      <p:sp>
        <p:nvSpPr>
          <p:cNvPr id="307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1" y="2"/>
            <a:ext cx="5991223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731520" bIns="2743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 dirty="0"/>
              <a:t>Click the style sheet to edit the title</a:t>
            </a:r>
            <a:r>
              <a:rPr lang="en-US" noProof="0" dirty="0"/>
              <a:t> and some more lines</a:t>
            </a:r>
            <a:endParaRPr lang="cs-CZ" noProof="0" dirty="0"/>
          </a:p>
        </p:txBody>
      </p:sp>
      <p:sp>
        <p:nvSpPr>
          <p:cNvPr id="3079" name="Rectangle 1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443" y="1412874"/>
            <a:ext cx="8929115" cy="504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copy</a:t>
            </a:r>
          </a:p>
          <a:p>
            <a:pPr lvl="1"/>
            <a:r>
              <a:rPr lang="cs-CZ" noProof="0" dirty="0"/>
              <a:t>Second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2"/>
            <a:r>
              <a:rPr lang="cs-CZ" noProof="0" dirty="0" err="1"/>
              <a:t>Third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3"/>
            <a:r>
              <a:rPr lang="cs-CZ" noProof="0" dirty="0" err="1"/>
              <a:t>Fourth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4"/>
            <a:r>
              <a:rPr lang="cs-CZ" noProof="0" dirty="0" err="1"/>
              <a:t>Fifth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1" y="6598800"/>
            <a:ext cx="1249351" cy="259200"/>
          </a:xfrm>
          <a:prstGeom prst="rect">
            <a:avLst/>
          </a:prstGeom>
          <a:noFill/>
        </p:spPr>
        <p:txBody>
          <a:bodyPr wrap="square" lIns="405000" tIns="0" rIns="0" bIns="864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cs-CZ" sz="1200" noProof="0" dirty="0">
                <a:solidFill>
                  <a:schemeClr val="tx1"/>
                </a:solidFill>
              </a:rPr>
              <a:t>Strana</a:t>
            </a:r>
            <a:r>
              <a:rPr lang="en-US" sz="1200" noProof="0" dirty="0">
                <a:solidFill>
                  <a:schemeClr val="tx1"/>
                </a:solidFill>
              </a:rPr>
              <a:t> </a:t>
            </a:r>
            <a:fld id="{91E7552C-A157-4A4F-8E99-698C0325FC94}" type="slidenum">
              <a:rPr lang="en-US" sz="1200" noProof="0" smtClean="0">
                <a:solidFill>
                  <a:schemeClr val="tx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200" noProof="0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2693981" y="6598800"/>
            <a:ext cx="6450019" cy="259200"/>
          </a:xfrm>
          <a:prstGeom prst="rect">
            <a:avLst/>
          </a:prstGeom>
          <a:noFill/>
        </p:spPr>
        <p:txBody>
          <a:bodyPr wrap="square" lIns="0" tIns="0" rIns="278100" bIns="864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200" noProof="0" dirty="0">
                <a:solidFill>
                  <a:schemeClr val="tx1"/>
                </a:solidFill>
              </a:rPr>
              <a:t>Ing. Jan Pluskal</a:t>
            </a:r>
          </a:p>
        </p:txBody>
      </p:sp>
      <p:sp>
        <p:nvSpPr>
          <p:cNvPr id="9" name="Textfeld 15"/>
          <p:cNvSpPr txBox="1"/>
          <p:nvPr userDrawn="1"/>
        </p:nvSpPr>
        <p:spPr>
          <a:xfrm>
            <a:off x="2411731" y="6598800"/>
            <a:ext cx="3275837" cy="259200"/>
          </a:xfrm>
          <a:prstGeom prst="rect">
            <a:avLst/>
          </a:prstGeom>
          <a:noFill/>
        </p:spPr>
        <p:txBody>
          <a:bodyPr wrap="square" lIns="0" tIns="0" rIns="278100" bIns="86400" rtlCol="0">
            <a:noAutofit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cs-CZ" sz="1200" noProof="0" dirty="0">
                <a:solidFill>
                  <a:schemeClr val="tx1"/>
                </a:solidFill>
              </a:rPr>
              <a:t>0 - Úvod do předmětu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endParaRPr lang="en-US" sz="1200" noProof="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5991224" y="-4770"/>
            <a:ext cx="31527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9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charset="0"/>
          <a:ea typeface="ＭＳ Ｐゴシック" charset="-128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charset="0"/>
          <a:ea typeface="ヒラギノ角ゴ Pro W3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charset="0"/>
          <a:ea typeface="ヒラギノ角ゴ Pro W3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charset="0"/>
          <a:ea typeface="ヒラギノ角ゴ Pro W3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Font typeface="Arial" pitchFamily="34" charset="0"/>
        <a:buNone/>
        <a:tabLst/>
        <a:defRPr sz="2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34541" indent="-1333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sz="20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269081" indent="-1333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403622" indent="-1333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538163" indent="-1333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915591" indent="-14168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258491" indent="-14168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1601391" indent="-14168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1944291" indent="-14168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e5.onthehub.com/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s://e5.onthehub.com/WebStore/OfferingDetails.aspx?o=0e34bbfd-e242-e611-941e-b8ca3a5db7a1&amp;pmv=00000000-0000-0000-0000-000000000000&amp;ws=95f320d0-826f-e011-971f-0030487d8897&amp;vsro=8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hyperlink" Target="https://www.linqpad.net/" TargetMode="External"/><Relationship Id="rId4" Type="http://schemas.openxmlformats.org/officeDocument/2006/relationships/hyperlink" Target="https://www.jetbrains.com/resharper/download/" TargetMode="External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xlogin00@vutbr.cz" TargetMode="External"/><Relationship Id="rId2" Type="http://schemas.openxmlformats.org/officeDocument/2006/relationships/hyperlink" Target="https://www.visualstudio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hyperlink" Target="https://zdenek55.visualstudio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hydro4ge.com/wp-content/uploads/2007/12/h4_waterfall.jpg" TargetMode="External"/><Relationship Id="rId2" Type="http://schemas.openxmlformats.org/officeDocument/2006/relationships/hyperlink" Target="https://scrummethodology.files.wordpress.com/2014/07/scrum-principles.jpg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tr1.cbsistatic.com/hub/i/2013/11/01/59d9282c-6f9d-47cb-b090-90c99593dec1/visual-studio-logo-110113.jpg" TargetMode="External"/><Relationship Id="rId5" Type="http://schemas.openxmlformats.org/officeDocument/2006/relationships/hyperlink" Target="http://blogs.msdn.com/cfs-filesystemfile.ashx/__key/communityserver-blogs-components-weblogfiles/00-00-00-30-15/3323.Teched-NA-TaskBoard-in-Web-Access.png" TargetMode="External"/><Relationship Id="rId4" Type="http://schemas.openxmlformats.org/officeDocument/2006/relationships/hyperlink" Target="http://visualstudiomagazine.com/articles/2013/11/13/~/media/ECG/visualstudiomagazine/Images/introimages/131113WardVSOnline.ash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FitIW/5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hyperlink" Target="https://www.google.cz/search?source=ig&amp;rlz=&amp;q=C#+6.0+in+a+Nutshell:+The+Definitive+Reference&amp;oq=&amp;gs_l=&amp;gws_rd=cr&amp;ei=KHK3VuX2OeP5ygPRr7z4DQ#q=c%23+6.0+in+a+nutshell+the+definitive+reference+pdf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0 </a:t>
            </a:r>
            <a:r>
              <a:rPr lang="en-US" dirty="0"/>
              <a:t>– </a:t>
            </a:r>
            <a:r>
              <a:rPr lang="cs-CZ" dirty="0"/>
              <a:t>Úvod do předmětu</a:t>
            </a:r>
          </a:p>
        </p:txBody>
      </p:sp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cs-CZ" dirty="0"/>
              <a:t>IW5 - </a:t>
            </a:r>
            <a:r>
              <a:rPr lang="pt-BR" dirty="0" err="1"/>
              <a:t>Programování</a:t>
            </a:r>
            <a:r>
              <a:rPr lang="pt-BR" dirty="0"/>
              <a:t> v .NET a C#</a:t>
            </a:r>
            <a:endParaRPr lang="cs-CZ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Doporu</a:t>
            </a:r>
            <a:r>
              <a:rPr lang="cs-CZ" dirty="0"/>
              <a:t>čená literatura</a:t>
            </a:r>
            <a:endParaRPr lang="en-US" dirty="0"/>
          </a:p>
        </p:txBody>
      </p:sp>
      <p:pic>
        <p:nvPicPr>
          <p:cNvPr id="13" name="Content Placeholder 12" descr="ap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586" y="1412875"/>
            <a:ext cx="3598578" cy="4752975"/>
          </a:xfrm>
        </p:spPr>
      </p:pic>
      <p:pic>
        <p:nvPicPr>
          <p:cNvPr id="14" name="Content Placeholder 13" descr="cc.PNG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946578" y="1412875"/>
            <a:ext cx="3572020" cy="4752975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Doporu</a:t>
            </a:r>
            <a:r>
              <a:rPr lang="cs-CZ" dirty="0"/>
              <a:t>čená literatura</a:t>
            </a:r>
            <a:endParaRPr lang="en-US" dirty="0"/>
          </a:p>
        </p:txBody>
      </p:sp>
      <p:pic>
        <p:nvPicPr>
          <p:cNvPr id="15" name="Content Placeholder 14" descr="dp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288" y="1412875"/>
            <a:ext cx="3785174" cy="4752975"/>
          </a:xfrm>
        </p:spPr>
      </p:pic>
      <p:pic>
        <p:nvPicPr>
          <p:cNvPr id="16" name="Content Placeholder 15" descr="ut.PNG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820064" y="1412875"/>
            <a:ext cx="3825047" cy="4752975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Proč .NET?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Podpora mnoha jazyků (C</a:t>
            </a:r>
            <a:r>
              <a:rPr lang="en-US" dirty="0"/>
              <a:t>#, VB, F#, J#, C++/CLI. Managed …)</a:t>
            </a:r>
            <a:endParaRPr lang="cs-CZ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Rozsáhlá komunita programátorů</a:t>
            </a:r>
            <a:r>
              <a:rPr lang="en-US" dirty="0"/>
              <a:t> </a:t>
            </a:r>
            <a:endParaRPr lang="cs-CZ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Velké množství tutoriálů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Dříve uzavřená platforma, dnes už to neplatí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b="1" dirty="0"/>
              <a:t>.NET Core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Open source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Podpora všech platforem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endParaRPr lang="cs-CZ" dirty="0"/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endParaRPr lang="cs-CZ" dirty="0"/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endParaRPr lang="cs-CZ" dirty="0"/>
          </a:p>
        </p:txBody>
      </p:sp>
      <p:pic>
        <p:nvPicPr>
          <p:cNvPr id="10243" name="Picture 3" descr="C:\Users\cz2b11n3\Desktop\jj158939.cross-platform (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7712" y="4581144"/>
            <a:ext cx="4572000" cy="1524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potřebuji k tomu abych mohl začít?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42" y="1436528"/>
            <a:ext cx="8208963" cy="5040504"/>
          </a:xfrm>
        </p:spPr>
        <p:txBody>
          <a:bodyPr/>
          <a:lstStyle/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b="1" dirty="0"/>
              <a:t>Microsoft Visual Studio 2015 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licence pro studenty ZDARMA</a:t>
            </a:r>
            <a:endParaRPr lang="en-US" dirty="0"/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Microsoft DreamSpark</a:t>
            </a:r>
            <a:endParaRPr lang="en-US" dirty="0"/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strike="sngStrike" dirty="0"/>
              <a:t>Visual Studio </a:t>
            </a:r>
            <a:r>
              <a:rPr lang="cs-CZ" b="1" strike="sngStrike" dirty="0"/>
              <a:t>Community edition</a:t>
            </a:r>
            <a:endParaRPr lang="en-US" b="1" strike="sngStrike" dirty="0"/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>
                <a:hlinkClick r:id="rId2"/>
              </a:rPr>
              <a:t>Visual Studio Enterprise 2015 With Update </a:t>
            </a:r>
            <a:r>
              <a:rPr lang="cs-CZ" b="1" dirty="0">
                <a:hlinkClick r:id="rId2"/>
              </a:rPr>
              <a:t>3</a:t>
            </a:r>
            <a:endParaRPr lang="en-US" b="1" dirty="0"/>
          </a:p>
          <a:p>
            <a:pPr lvl="3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hlinkClick r:id="rId3"/>
              </a:rPr>
              <a:t>https://e5.onthehub.com</a:t>
            </a:r>
            <a:endParaRPr lang="cs-CZ" dirty="0"/>
          </a:p>
          <a:p>
            <a:pPr lvl="1">
              <a:lnSpc>
                <a:spcPct val="150000"/>
              </a:lnSpc>
            </a:pPr>
            <a:r>
              <a:rPr lang="cs-CZ" b="1" dirty="0">
                <a:hlinkClick r:id="rId4"/>
              </a:rPr>
              <a:t>ReSharper</a:t>
            </a:r>
            <a:endParaRPr lang="cs-CZ" b="1" dirty="0"/>
          </a:p>
          <a:p>
            <a:pPr lvl="2">
              <a:lnSpc>
                <a:spcPct val="150000"/>
              </a:lnSpc>
            </a:pPr>
            <a:r>
              <a:rPr lang="en-US" dirty="0"/>
              <a:t>Visual Studio Extension for .NET Developers </a:t>
            </a:r>
            <a:endParaRPr lang="cs-CZ" dirty="0"/>
          </a:p>
          <a:p>
            <a:pPr lvl="1">
              <a:lnSpc>
                <a:spcPct val="150000"/>
              </a:lnSpc>
            </a:pPr>
            <a:r>
              <a:rPr lang="cs-CZ" b="1" dirty="0">
                <a:hlinkClick r:id="rId5"/>
              </a:rPr>
              <a:t>LINQPad</a:t>
            </a:r>
            <a:endParaRPr lang="cs-CZ" b="1" dirty="0"/>
          </a:p>
          <a:p>
            <a:pPr lvl="2">
              <a:lnSpc>
                <a:spcPct val="150000"/>
              </a:lnSpc>
            </a:pPr>
            <a:r>
              <a:rPr lang="en-US" dirty="0"/>
              <a:t>The .NET Programmer’s Playground </a:t>
            </a:r>
            <a:endParaRPr lang="cs-CZ" dirty="0"/>
          </a:p>
          <a:p>
            <a:pPr>
              <a:lnSpc>
                <a:spcPct val="150000"/>
              </a:lnSpc>
            </a:pPr>
            <a:r>
              <a:rPr lang="cs-CZ" dirty="0"/>
              <a:t>... především ale </a:t>
            </a:r>
            <a:r>
              <a:rPr lang="cs-CZ" b="1" dirty="0"/>
              <a:t>chuť se něco nového naučit </a:t>
            </a:r>
            <a:r>
              <a:rPr lang="cs-CZ" b="1" dirty="0">
                <a:sym typeface="Wingdings" pitchFamily="2" charset="2"/>
              </a:rPr>
              <a:t></a:t>
            </a:r>
          </a:p>
          <a:p>
            <a:pPr lvl="1">
              <a:buFont typeface="Arial" pitchFamily="34" charset="0"/>
              <a:buChar char="•"/>
            </a:pPr>
            <a:endParaRPr lang="cs-CZ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cs-CZ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75425" y="4038643"/>
            <a:ext cx="3168396" cy="1289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999" y="1505962"/>
            <a:ext cx="2372106" cy="23721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32270" y="3840740"/>
            <a:ext cx="2228088" cy="281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</a:rPr>
              <a:t>VisualStudio.com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6609" y="5157216"/>
            <a:ext cx="857250" cy="857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9321" y="4964478"/>
            <a:ext cx="1444853" cy="144485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Visual Studio online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412874"/>
            <a:ext cx="8208963" cy="5184522"/>
          </a:xfrm>
        </p:spPr>
        <p:txBody>
          <a:bodyPr/>
          <a:lstStyle/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Zdarma až pro 5 uživatelů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Cloudová služba – odpadá hosting</a:t>
            </a:r>
            <a:endParaRPr lang="en-US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Založení a nastavení zabere pár minut</a:t>
            </a:r>
            <a:endParaRPr lang="en-US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n-US" sz="1000" dirty="0"/>
          </a:p>
          <a:p>
            <a:pPr lvl="1">
              <a:lnSpc>
                <a:spcPct val="150000"/>
              </a:lnSpc>
              <a:buNone/>
            </a:pPr>
            <a:r>
              <a:rPr lang="cs-CZ" b="1" dirty="0"/>
              <a:t>Funkce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Agilní plánování a týmová spolupráce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Správa kódu (podpora Git i TFS)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Build management</a:t>
            </a:r>
            <a:endParaRPr lang="en-US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n-US" sz="1000" dirty="0"/>
          </a:p>
          <a:p>
            <a:pPr marL="1588" lvl="1" indent="0">
              <a:buNone/>
            </a:pPr>
            <a:r>
              <a:rPr lang="en-US" b="1" dirty="0" err="1"/>
              <a:t>Registrace</a:t>
            </a:r>
            <a:r>
              <a:rPr lang="en-US" dirty="0"/>
              <a:t> Visual Studio Online – </a:t>
            </a:r>
            <a:r>
              <a:rPr lang="en-US" b="1" dirty="0"/>
              <a:t>V</a:t>
            </a:r>
            <a:r>
              <a:rPr lang="cs-CZ" b="1" dirty="0"/>
              <a:t>š</a:t>
            </a:r>
            <a:r>
              <a:rPr lang="en-US" b="1" dirty="0" err="1"/>
              <a:t>ichni</a:t>
            </a:r>
            <a:r>
              <a:rPr lang="en-US" b="1" dirty="0"/>
              <a:t>, </a:t>
            </a:r>
            <a:r>
              <a:rPr lang="en-US" b="1" dirty="0" err="1"/>
              <a:t>te</a:t>
            </a:r>
            <a:r>
              <a:rPr lang="cs-CZ" b="1" dirty="0"/>
              <a:t>d</a:t>
            </a:r>
            <a:r>
              <a:rPr lang="en-US" b="1" dirty="0"/>
              <a:t> </a:t>
            </a:r>
            <a:r>
              <a:rPr lang="cs-CZ" b="1" dirty="0"/>
              <a:t>č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doma</a:t>
            </a:r>
            <a:r>
              <a:rPr lang="en-US" b="1" dirty="0"/>
              <a:t>!</a:t>
            </a:r>
          </a:p>
          <a:p>
            <a:pPr lvl="2">
              <a:buFont typeface="Arial" pitchFamily="34" charset="0"/>
              <a:buChar char="•"/>
            </a:pPr>
            <a:r>
              <a:rPr lang="en-US" dirty="0">
                <a:hlinkClick r:id="rId2"/>
              </a:rPr>
              <a:t>https://www.visualstudio.com/</a:t>
            </a:r>
            <a:endParaRPr lang="en-US" dirty="0"/>
          </a:p>
          <a:p>
            <a:pPr lvl="2">
              <a:buFont typeface="Arial" pitchFamily="34" charset="0"/>
              <a:buChar char="•"/>
            </a:pPr>
            <a:r>
              <a:rPr lang="en-US" dirty="0">
                <a:hlinkClick r:id="rId3"/>
              </a:rPr>
              <a:t>xlogin00@vutbr.cz</a:t>
            </a:r>
            <a:endParaRPr lang="cs-CZ" dirty="0"/>
          </a:p>
          <a:p>
            <a:pPr lvl="1">
              <a:buFont typeface="Arial" pitchFamily="34" charset="0"/>
              <a:buChar char="•"/>
            </a:pPr>
            <a:endParaRPr lang="en-US" dirty="0"/>
          </a:p>
          <a:p>
            <a:endParaRPr lang="cs-CZ" dirty="0">
              <a:hlinkClick r:id="rId4"/>
            </a:endParaRPr>
          </a:p>
          <a:p>
            <a:endParaRPr lang="en-US" dirty="0"/>
          </a:p>
        </p:txBody>
      </p:sp>
      <p:pic>
        <p:nvPicPr>
          <p:cNvPr id="3074" name="Picture 2" descr="C:\Users\cz2b11n3\Desktop\131113WardVSOnlin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88252" y="1556766"/>
            <a:ext cx="2160270" cy="15025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200000"/>
              </a:lnSpc>
              <a:buFont typeface="Arial" pitchFamily="34" charset="0"/>
              <a:buChar char="•"/>
            </a:pPr>
            <a:r>
              <a:rPr lang="cs-CZ" sz="1600" dirty="0">
                <a:hlinkClick r:id="rId2"/>
              </a:rPr>
              <a:t>http://www.amazon.com/5-0-Nutshell-The-Definitive-Reference/dp/1449320104</a:t>
            </a:r>
          </a:p>
          <a:p>
            <a:pPr lvl="1">
              <a:lnSpc>
                <a:spcPct val="200000"/>
              </a:lnSpc>
              <a:buFont typeface="Arial" pitchFamily="34" charset="0"/>
              <a:buChar char="•"/>
            </a:pPr>
            <a:r>
              <a:rPr lang="cs-CZ" sz="1600" dirty="0">
                <a:hlinkClick r:id="rId2"/>
              </a:rPr>
              <a:t>https://heliosobjects.files.wordpress.com/2014/02/scrum-process1.png</a:t>
            </a:r>
          </a:p>
          <a:p>
            <a:pPr lvl="1">
              <a:lnSpc>
                <a:spcPct val="200000"/>
              </a:lnSpc>
              <a:buFont typeface="Arial" pitchFamily="34" charset="0"/>
              <a:buChar char="•"/>
            </a:pPr>
            <a:r>
              <a:rPr lang="cs-CZ" sz="1600" dirty="0">
                <a:hlinkClick r:id="rId2"/>
              </a:rPr>
              <a:t>https://scrummethodology.files.wordpress.com/2014/07/scrum-principles.jpg</a:t>
            </a:r>
            <a:endParaRPr lang="cs-CZ" sz="1600" dirty="0"/>
          </a:p>
          <a:p>
            <a:pPr lvl="1">
              <a:lnSpc>
                <a:spcPct val="200000"/>
              </a:lnSpc>
              <a:buFont typeface="Arial" pitchFamily="34" charset="0"/>
              <a:buChar char="•"/>
            </a:pPr>
            <a:r>
              <a:rPr lang="cs-CZ" sz="1600" dirty="0">
                <a:hlinkClick r:id="rId3"/>
              </a:rPr>
              <a:t>http://blog.hydro4ge.com/wp-content/uploads/2007/12/h4_waterfall.jpg</a:t>
            </a:r>
            <a:endParaRPr lang="cs-CZ" sz="1600" dirty="0"/>
          </a:p>
          <a:p>
            <a:pPr lvl="1">
              <a:lnSpc>
                <a:spcPct val="100000"/>
              </a:lnSpc>
              <a:buFont typeface="Arial" pitchFamily="34" charset="0"/>
              <a:buChar char="•"/>
            </a:pPr>
            <a:endParaRPr lang="cs-CZ" sz="1600" dirty="0">
              <a:hlinkClick r:id="rId4"/>
            </a:endParaRPr>
          </a:p>
          <a:p>
            <a:pPr lvl="1">
              <a:lnSpc>
                <a:spcPct val="100000"/>
              </a:lnSpc>
              <a:buFont typeface="Arial" pitchFamily="34" charset="0"/>
              <a:buChar char="•"/>
            </a:pPr>
            <a:r>
              <a:rPr lang="cs-CZ" sz="1600" dirty="0">
                <a:hlinkClick r:id="rId5"/>
              </a:rPr>
              <a:t>http://blogs.msdn.com/cfs-filesystemfile.ashx/__key/communityserver-blogs-components-weblogfiles/00-00-00-30-15/3323.Teched-NA-TaskBoard-in-Web-Access.png</a:t>
            </a:r>
            <a:endParaRPr lang="cs-CZ" sz="1600" dirty="0"/>
          </a:p>
          <a:p>
            <a:pPr lvl="1">
              <a:lnSpc>
                <a:spcPct val="100000"/>
              </a:lnSpc>
              <a:buFont typeface="Arial" pitchFamily="34" charset="0"/>
              <a:buChar char="•"/>
            </a:pPr>
            <a:endParaRPr lang="cs-CZ" sz="1600" dirty="0">
              <a:hlinkClick r:id="rId4"/>
            </a:endParaRPr>
          </a:p>
          <a:p>
            <a:pPr lvl="1">
              <a:lnSpc>
                <a:spcPct val="100000"/>
              </a:lnSpc>
              <a:buFont typeface="Arial" pitchFamily="34" charset="0"/>
              <a:buChar char="•"/>
            </a:pPr>
            <a:r>
              <a:rPr lang="cs-CZ" sz="1600" dirty="0">
                <a:hlinkClick r:id="rId4"/>
              </a:rPr>
              <a:t>http://visualstudiomagazine.com/articles/2013/11/13/~/media/ECG/visualstudiomagazine/Images/introimages/131113WardVSOnline.ashx</a:t>
            </a:r>
            <a:endParaRPr lang="cs-CZ" sz="1600" dirty="0"/>
          </a:p>
          <a:p>
            <a:pPr lvl="1">
              <a:lnSpc>
                <a:spcPct val="100000"/>
              </a:lnSpc>
              <a:buNone/>
            </a:pPr>
            <a:endParaRPr lang="cs-CZ" sz="1600" dirty="0"/>
          </a:p>
          <a:p>
            <a:pPr lvl="1">
              <a:lnSpc>
                <a:spcPct val="100000"/>
              </a:lnSpc>
              <a:buFont typeface="Arial" pitchFamily="34" charset="0"/>
              <a:buChar char="•"/>
            </a:pPr>
            <a:r>
              <a:rPr lang="cs-CZ" sz="1600" dirty="0">
                <a:hlinkClick r:id="rId6"/>
              </a:rPr>
              <a:t>http://tr1.cbsistatic.com/hub/i/2013/11/01/59d9282c-6f9d-47cb-b090-90c99593dec1/visual-studio-logo-110113.jpg</a:t>
            </a:r>
            <a:endParaRPr lang="cs-CZ" sz="1600" dirty="0"/>
          </a:p>
          <a:p>
            <a:pPr lvl="1">
              <a:lnSpc>
                <a:spcPct val="200000"/>
              </a:lnSpc>
              <a:buFont typeface="Arial" pitchFamily="34" charset="0"/>
              <a:buChar char="•"/>
            </a:pPr>
            <a:endParaRPr lang="cs-CZ" sz="1600" dirty="0"/>
          </a:p>
          <a:p>
            <a:pPr lvl="1">
              <a:lnSpc>
                <a:spcPct val="200000"/>
              </a:lnSpc>
              <a:buFont typeface="Arial" pitchFamily="34" charset="0"/>
              <a:buChar char="•"/>
            </a:pPr>
            <a:endParaRPr lang="cs-CZ" sz="1600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cs-CZ" sz="1600" dirty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cs-CZ" sz="1600" dirty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cs-CZ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Přednášející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cs-CZ" sz="2400" dirty="0"/>
              <a:t>Martin Dybal</a:t>
            </a:r>
          </a:p>
          <a:p>
            <a:pPr lvl="1"/>
            <a:r>
              <a:rPr lang="cs-CZ" sz="2400" dirty="0"/>
              <a:t>Ing. Roman Jašek</a:t>
            </a:r>
          </a:p>
          <a:p>
            <a:pPr lvl="1"/>
            <a:r>
              <a:rPr lang="cs-CZ" sz="2400" dirty="0"/>
              <a:t>Ing. Jan Pluskal</a:t>
            </a:r>
          </a:p>
          <a:p>
            <a:pPr lvl="1"/>
            <a:r>
              <a:rPr lang="cs-CZ" sz="2400" dirty="0"/>
              <a:t>Ing. </a:t>
            </a:r>
            <a:r>
              <a:rPr lang="en-US" sz="2400" dirty="0"/>
              <a:t>Ji</a:t>
            </a:r>
            <a:r>
              <a:rPr lang="cs-CZ" sz="2400" dirty="0"/>
              <a:t>ří Pokorný</a:t>
            </a:r>
            <a:endParaRPr lang="cs-CZ" dirty="0"/>
          </a:p>
          <a:p>
            <a:endParaRPr lang="cs-CZ" dirty="0"/>
          </a:p>
          <a:p>
            <a:endParaRPr lang="en-US" dirty="0"/>
          </a:p>
        </p:txBody>
      </p:sp>
      <p:pic>
        <p:nvPicPr>
          <p:cNvPr id="2052" name="Picture 4" descr="http://www.fit.vutbr.cz/study/courses/IW1/public/info/lib/exe/fetch.php?w=102&amp;h=135&amp;tok=876873&amp;media=lektori:dyb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908" y="1700784"/>
            <a:ext cx="1643290" cy="217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4533104" y="3990905"/>
            <a:ext cx="1633475" cy="2174944"/>
          </a:xfrm>
          <a:prstGeom prst="rect">
            <a:avLst/>
          </a:prstGeom>
        </p:spPr>
      </p:pic>
      <p:pic>
        <p:nvPicPr>
          <p:cNvPr id="2060" name="Picture 12" descr="http://www.fit.vutbr.cz/study/courses/IW1/public/info/lib/exe/fetch.php?w=90&amp;h=120&amp;tok=0a603b&amp;media=lektori:jase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397" y="1668517"/>
            <a:ext cx="1631207" cy="217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397" y="3990905"/>
            <a:ext cx="1631208" cy="21749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Organizace předmětu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412875"/>
            <a:ext cx="4032251" cy="47529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cs-CZ" b="1" dirty="0"/>
              <a:t>Přednášky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FEKT – úterý 13:00</a:t>
            </a:r>
            <a:r>
              <a:rPr lang="en-US" dirty="0"/>
              <a:t>-1</a:t>
            </a:r>
            <a:r>
              <a:rPr lang="cs-CZ" dirty="0"/>
              <a:t>4</a:t>
            </a:r>
            <a:r>
              <a:rPr lang="en-US" dirty="0"/>
              <a:t>:50</a:t>
            </a:r>
            <a:r>
              <a:rPr lang="cs-CZ" dirty="0"/>
              <a:t> </a:t>
            </a:r>
            <a:r>
              <a:rPr lang="en-US" dirty="0"/>
              <a:t>T010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FIT – </a:t>
            </a:r>
            <a:r>
              <a:rPr lang="en-US" dirty="0"/>
              <a:t>pond</a:t>
            </a:r>
            <a:r>
              <a:rPr lang="cs-CZ" dirty="0"/>
              <a:t>ělí 16:00</a:t>
            </a:r>
            <a:r>
              <a:rPr lang="en-US" dirty="0"/>
              <a:t>-1</a:t>
            </a:r>
            <a:r>
              <a:rPr lang="cs-CZ" dirty="0"/>
              <a:t>7</a:t>
            </a:r>
            <a:r>
              <a:rPr lang="en-US" dirty="0"/>
              <a:t>:50</a:t>
            </a:r>
            <a:r>
              <a:rPr lang="cs-CZ" dirty="0"/>
              <a:t> D0206</a:t>
            </a:r>
            <a:endParaRPr lang="cs-CZ" dirty="0"/>
          </a:p>
          <a:p>
            <a:pPr>
              <a:lnSpc>
                <a:spcPct val="150000"/>
              </a:lnSpc>
            </a:pPr>
            <a:endParaRPr lang="cs-CZ" b="1" dirty="0"/>
          </a:p>
          <a:p>
            <a:pPr>
              <a:lnSpc>
                <a:spcPct val="150000"/>
              </a:lnSpc>
            </a:pPr>
            <a:r>
              <a:rPr lang="cs-CZ" b="1" dirty="0"/>
              <a:t>Cvičení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Každých 14 dní (</a:t>
            </a:r>
            <a:r>
              <a:rPr lang="en-US" dirty="0" err="1"/>
              <a:t>začíná</a:t>
            </a:r>
            <a:r>
              <a:rPr lang="en-US" dirty="0"/>
              <a:t> se </a:t>
            </a:r>
            <a:r>
              <a:rPr lang="en-US" dirty="0" err="1"/>
              <a:t>již</a:t>
            </a:r>
            <a:r>
              <a:rPr lang="en-US" dirty="0"/>
              <a:t> </a:t>
            </a:r>
            <a:r>
              <a:rPr lang="en-US" dirty="0" err="1"/>
              <a:t>první</a:t>
            </a:r>
            <a:r>
              <a:rPr lang="en-US" dirty="0"/>
              <a:t> </a:t>
            </a:r>
            <a:r>
              <a:rPr lang="en-US" dirty="0" err="1"/>
              <a:t>týden</a:t>
            </a:r>
            <a:r>
              <a:rPr lang="cs-CZ" dirty="0"/>
              <a:t>)</a:t>
            </a:r>
            <a:r>
              <a:rPr lang="en-US" dirty="0"/>
              <a:t> </a:t>
            </a:r>
            <a:endParaRPr lang="cs-CZ" dirty="0"/>
          </a:p>
          <a:p>
            <a:pPr lvl="1">
              <a:lnSpc>
                <a:spcPct val="150000"/>
              </a:lnSpc>
            </a:pPr>
            <a:r>
              <a:rPr lang="cs-CZ" dirty="0"/>
              <a:t>Termíny vypsány v IS nebo GitHub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/>
              <a:t>30b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aktivní</a:t>
            </a:r>
            <a:r>
              <a:rPr lang="en-US" dirty="0"/>
              <a:t> </a:t>
            </a:r>
            <a:r>
              <a:rPr lang="en-US" dirty="0" err="1"/>
              <a:t>účast</a:t>
            </a:r>
            <a:r>
              <a:rPr lang="en-US" dirty="0"/>
              <a:t> </a:t>
            </a:r>
            <a:endParaRPr lang="cs-CZ" b="1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cs-CZ" dirty="0"/>
          </a:p>
          <a:p>
            <a:pPr>
              <a:lnSpc>
                <a:spcPct val="150000"/>
              </a:lnSpc>
            </a:pPr>
            <a:endParaRPr lang="cs-CZ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716463" y="1268731"/>
            <a:ext cx="4032250" cy="2304288"/>
          </a:xfrm>
        </p:spPr>
        <p:txBody>
          <a:bodyPr/>
          <a:lstStyle/>
          <a:p>
            <a:pPr lvl="1" algn="ctr">
              <a:lnSpc>
                <a:spcPct val="150000"/>
              </a:lnSpc>
              <a:buNone/>
            </a:pPr>
            <a:r>
              <a:rPr lang="cs-CZ" sz="2400" b="1" dirty="0"/>
              <a:t>Zakončení předmětu</a:t>
            </a:r>
            <a:endParaRPr lang="en-US" sz="2400" b="1" dirty="0"/>
          </a:p>
          <a:p>
            <a:pPr lvl="1" algn="ctr">
              <a:lnSpc>
                <a:spcPct val="150000"/>
              </a:lnSpc>
              <a:buNone/>
            </a:pPr>
            <a:r>
              <a:rPr lang="cs-CZ" sz="2400" b="1" dirty="0"/>
              <a:t> = </a:t>
            </a:r>
            <a:endParaRPr lang="en-US" sz="2400" b="1" dirty="0"/>
          </a:p>
          <a:p>
            <a:pPr lvl="1" algn="ctr">
              <a:lnSpc>
                <a:spcPct val="150000"/>
              </a:lnSpc>
              <a:buNone/>
            </a:pPr>
            <a:r>
              <a:rPr lang="cs-CZ" sz="2400" b="1" dirty="0"/>
              <a:t>klasifikovaný zápočet</a:t>
            </a:r>
            <a:endParaRPr lang="en-US" sz="2400" b="1" dirty="0"/>
          </a:p>
          <a:p>
            <a:pPr lvl="1" algn="ctr">
              <a:lnSpc>
                <a:spcPct val="150000"/>
              </a:lnSpc>
              <a:buNone/>
            </a:pPr>
            <a:r>
              <a:rPr lang="en-US" sz="2400" b="1" dirty="0">
                <a:hlinkClick r:id="rId2"/>
              </a:rPr>
              <a:t>IW5 </a:t>
            </a:r>
            <a:r>
              <a:rPr lang="cs-CZ" sz="2400" b="1" dirty="0">
                <a:hlinkClick r:id="rId2"/>
              </a:rPr>
              <a:t>GitHub</a:t>
            </a:r>
            <a:endParaRPr lang="cs-CZ" sz="2400" dirty="0"/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0126" y="3717036"/>
            <a:ext cx="238125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Organizace předmětu</a:t>
            </a:r>
            <a:r>
              <a:rPr lang="en-US" dirty="0"/>
              <a:t> – </a:t>
            </a:r>
            <a:r>
              <a:rPr lang="en-US" dirty="0" err="1"/>
              <a:t>termíny</a:t>
            </a:r>
            <a:r>
              <a:rPr lang="en-US" dirty="0"/>
              <a:t> </a:t>
            </a:r>
            <a:r>
              <a:rPr lang="cs-CZ" dirty="0"/>
              <a:t> </a:t>
            </a:r>
            <a:r>
              <a:rPr lang="en-US" dirty="0" err="1"/>
              <a:t>cvičení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412875"/>
            <a:ext cx="4032251" cy="3456305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2400" b="1" dirty="0"/>
              <a:t>FIT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400" dirty="0"/>
              <a:t>Středa</a:t>
            </a:r>
            <a:r>
              <a:rPr lang="en-US" sz="2400" dirty="0"/>
              <a:t> 12:00-13:50 S/L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400" dirty="0"/>
              <a:t>Středa</a:t>
            </a:r>
            <a:r>
              <a:rPr lang="en-US" sz="2400" dirty="0"/>
              <a:t> 14:00-15:50 S/L</a:t>
            </a:r>
            <a:r>
              <a:rPr lang="cs-CZ" sz="2400" dirty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400" dirty="0"/>
              <a:t>Čtvrtek</a:t>
            </a:r>
            <a:r>
              <a:rPr lang="en-US" sz="2400" dirty="0"/>
              <a:t> 9:00-10:50 S/L </a:t>
            </a:r>
            <a:r>
              <a:rPr lang="cs-CZ" sz="2400" dirty="0"/>
              <a:t>Čtvrtek</a:t>
            </a:r>
            <a:r>
              <a:rPr lang="en-US" sz="2400" dirty="0"/>
              <a:t> 11:00-12:50 S/L </a:t>
            </a:r>
            <a:r>
              <a:rPr lang="cs-CZ" sz="2400" dirty="0"/>
              <a:t>Čtvrtek</a:t>
            </a:r>
            <a:r>
              <a:rPr lang="en-US" sz="2400" dirty="0"/>
              <a:t> 13:00-14:50 S/L</a:t>
            </a:r>
            <a:endParaRPr lang="cs-CZ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sz="2400" b="1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cs-CZ" sz="2400" dirty="0"/>
          </a:p>
          <a:p>
            <a:pPr>
              <a:lnSpc>
                <a:spcPct val="150000"/>
              </a:lnSpc>
            </a:pPr>
            <a:endParaRPr lang="cs-CZ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716018" y="1412875"/>
            <a:ext cx="4032250" cy="1872107"/>
          </a:xfrm>
        </p:spPr>
        <p:txBody>
          <a:bodyPr/>
          <a:lstStyle/>
          <a:p>
            <a:pPr lvl="1" algn="ctr">
              <a:lnSpc>
                <a:spcPct val="150000"/>
              </a:lnSpc>
              <a:buNone/>
            </a:pPr>
            <a:r>
              <a:rPr lang="en-US" sz="2400" b="1" dirty="0"/>
              <a:t>FEKT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Středa</a:t>
            </a:r>
            <a:r>
              <a:rPr lang="en-US" sz="2400" dirty="0"/>
              <a:t> 16:</a:t>
            </a:r>
            <a:r>
              <a:rPr lang="cs-CZ" sz="2400" dirty="0"/>
              <a:t>00</a:t>
            </a:r>
            <a:r>
              <a:rPr lang="en-US" sz="2400" dirty="0"/>
              <a:t>-18:</a:t>
            </a:r>
            <a:r>
              <a:rPr lang="cs-CZ" sz="2400" dirty="0"/>
              <a:t>50</a:t>
            </a:r>
            <a:r>
              <a:rPr lang="en-US" sz="2400" dirty="0"/>
              <a:t> S/L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Středa</a:t>
            </a:r>
            <a:r>
              <a:rPr lang="en-US" sz="2400" dirty="0"/>
              <a:t> 18:00-19:</a:t>
            </a:r>
            <a:r>
              <a:rPr lang="cs-CZ" sz="2400" dirty="0"/>
              <a:t>5</a:t>
            </a:r>
            <a:r>
              <a:rPr lang="en-US" sz="2400" dirty="0"/>
              <a:t>0 S/L</a:t>
            </a:r>
          </a:p>
          <a:p>
            <a:pPr lvl="1">
              <a:lnSpc>
                <a:spcPct val="150000"/>
              </a:lnSpc>
            </a:pPr>
            <a:endParaRPr lang="cs-CZ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07442" y="5157216"/>
            <a:ext cx="8929116" cy="9479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800" b="1" dirty="0" err="1">
                <a:solidFill>
                  <a:srgbClr val="FF0000"/>
                </a:solidFill>
              </a:rPr>
              <a:t>Termíny</a:t>
            </a:r>
            <a:r>
              <a:rPr lang="en-US" sz="2800" b="1" dirty="0">
                <a:solidFill>
                  <a:srgbClr val="FF0000"/>
                </a:solidFill>
              </a:rPr>
              <a:t> FIT a FEKT </a:t>
            </a:r>
            <a:r>
              <a:rPr lang="en-US" sz="2800" b="1" dirty="0" err="1">
                <a:solidFill>
                  <a:srgbClr val="FF0000"/>
                </a:solidFill>
              </a:rPr>
              <a:t>jsou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vzáměrně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nezaměnitelné</a:t>
            </a:r>
            <a:r>
              <a:rPr lang="cs-CZ" sz="2800" b="1" dirty="0">
                <a:solidFill>
                  <a:srgbClr val="FF0000"/>
                </a:solidFill>
              </a:rPr>
              <a:t>!!</a:t>
            </a:r>
            <a:r>
              <a:rPr lang="en-US" sz="2800" b="1" dirty="0">
                <a:solidFill>
                  <a:srgbClr val="FF0000"/>
                </a:solidFill>
              </a:rPr>
              <a:t>!</a:t>
            </a:r>
            <a:endParaRPr lang="cs-CZ" sz="2800" b="1" dirty="0">
              <a:solidFill>
                <a:srgbClr val="FF0000"/>
              </a:solidFill>
            </a:endParaRP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cs-CZ" sz="2800" b="1" dirty="0">
                <a:solidFill>
                  <a:srgbClr val="FF0000"/>
                </a:solidFill>
              </a:rPr>
              <a:t>Choďte na přihlášené termíny!!!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927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Organizace předmětu - Projekt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496" y="1270546"/>
            <a:ext cx="8208963" cy="5038814"/>
          </a:xfrm>
        </p:spPr>
        <p:txBody>
          <a:bodyPr/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b="1" dirty="0"/>
              <a:t>3 </a:t>
            </a:r>
            <a:r>
              <a:rPr lang="cs-CZ" b="1" dirty="0"/>
              <a:t>- členný tým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cs-CZ" b="1" dirty="0"/>
              <a:t>WPF Aplikace, verzování v GIT</a:t>
            </a:r>
            <a:endParaRPr lang="en-US" b="1" dirty="0"/>
          </a:p>
          <a:p>
            <a:pPr marL="465138" lvl="1" indent="-285750" fontAlgn="ctr">
              <a:buFont typeface="Arial" panose="020B0604020202020204" pitchFamily="34" charset="0"/>
              <a:buChar char="•"/>
            </a:pPr>
            <a:r>
              <a:rPr lang="en-US" b="1" dirty="0" err="1"/>
              <a:t>Odevzdání</a:t>
            </a:r>
            <a:r>
              <a:rPr lang="en-US" b="1" dirty="0"/>
              <a:t> 1 - (</a:t>
            </a:r>
            <a:r>
              <a:rPr lang="cs-CZ" b="1" dirty="0"/>
              <a:t>4</a:t>
            </a:r>
            <a:r>
              <a:rPr lang="en-US" b="1" dirty="0"/>
              <a:t>. 3.)</a:t>
            </a:r>
          </a:p>
          <a:p>
            <a:pPr lvl="3" fontAlgn="ctr"/>
            <a:r>
              <a:rPr lang="en-US" dirty="0"/>
              <a:t>N</a:t>
            </a:r>
            <a:r>
              <a:rPr lang="sk-SK" dirty="0"/>
              <a:t>ávrh t</a:t>
            </a:r>
            <a:r>
              <a:rPr lang="en-US" dirty="0" err="1"/>
              <a:t>říd</a:t>
            </a:r>
            <a:endParaRPr lang="en-US" dirty="0"/>
          </a:p>
          <a:p>
            <a:pPr lvl="3" fontAlgn="ctr"/>
            <a:r>
              <a:rPr lang="sk-SK" dirty="0"/>
              <a:t>Body – </a:t>
            </a:r>
            <a:r>
              <a:rPr lang="sk-SK" b="1" dirty="0"/>
              <a:t>10</a:t>
            </a:r>
            <a:r>
              <a:rPr lang="en-US" b="1" dirty="0"/>
              <a:t>b</a:t>
            </a:r>
            <a:endParaRPr lang="sk-SK" b="1" dirty="0"/>
          </a:p>
          <a:p>
            <a:pPr marL="465138" lvl="1" indent="-285750" fontAlgn="ctr">
              <a:buFont typeface="Arial" panose="020B0604020202020204" pitchFamily="34" charset="0"/>
              <a:buChar char="•"/>
            </a:pPr>
            <a:r>
              <a:rPr lang="en-US" b="1" dirty="0" err="1"/>
              <a:t>Odevzdání</a:t>
            </a:r>
            <a:r>
              <a:rPr lang="en-US" b="1" dirty="0"/>
              <a:t> 2 (1. 4.)</a:t>
            </a:r>
          </a:p>
          <a:p>
            <a:pPr lvl="3" fontAlgn="ctr"/>
            <a:r>
              <a:rPr lang="en-US" dirty="0"/>
              <a:t>V</a:t>
            </a:r>
            <a:r>
              <a:rPr lang="sk-SK" dirty="0"/>
              <a:t>ytvo</a:t>
            </a:r>
            <a:r>
              <a:rPr lang="en-US" dirty="0"/>
              <a:t>ř</a:t>
            </a:r>
            <a:r>
              <a:rPr lang="sk-SK" dirty="0"/>
              <a:t>en</a:t>
            </a:r>
            <a:r>
              <a:rPr lang="en-US" dirty="0"/>
              <a:t>í</a:t>
            </a:r>
            <a:r>
              <a:rPr lang="sk-SK" dirty="0"/>
              <a:t>e DB z EF, p</a:t>
            </a:r>
            <a:r>
              <a:rPr lang="en-US" dirty="0"/>
              <a:t>ř</a:t>
            </a:r>
            <a:r>
              <a:rPr lang="sk-SK" dirty="0"/>
              <a:t>ij</a:t>
            </a:r>
            <a:r>
              <a:rPr lang="en-US" dirty="0"/>
              <a:t>e</a:t>
            </a:r>
            <a:r>
              <a:rPr lang="sk-SK" dirty="0"/>
              <a:t>t</a:t>
            </a:r>
            <a:r>
              <a:rPr lang="en-US" dirty="0"/>
              <a:t>í</a:t>
            </a:r>
            <a:r>
              <a:rPr lang="sk-SK" dirty="0"/>
              <a:t> dat </a:t>
            </a:r>
            <a:r>
              <a:rPr lang="en-US" dirty="0"/>
              <a:t>v</a:t>
            </a:r>
            <a:r>
              <a:rPr lang="sk-SK" dirty="0"/>
              <a:t> WPF</a:t>
            </a:r>
          </a:p>
          <a:p>
            <a:pPr lvl="3" fontAlgn="ctr"/>
            <a:r>
              <a:rPr lang="sk-SK" dirty="0"/>
              <a:t>Bonus - Cistota kodu, SOLID</a:t>
            </a:r>
          </a:p>
          <a:p>
            <a:pPr lvl="3" fontAlgn="ctr"/>
            <a:r>
              <a:rPr lang="sk-SK" dirty="0"/>
              <a:t>Body – </a:t>
            </a:r>
            <a:r>
              <a:rPr lang="sk-SK" b="1" dirty="0"/>
              <a:t>20</a:t>
            </a:r>
            <a:r>
              <a:rPr lang="en-US" b="1" dirty="0"/>
              <a:t>b</a:t>
            </a:r>
            <a:endParaRPr lang="sk-SK" b="1" dirty="0"/>
          </a:p>
          <a:p>
            <a:pPr marL="465138" lvl="1" indent="-285750" fontAlgn="ctr">
              <a:buFont typeface="Arial" panose="020B0604020202020204" pitchFamily="34" charset="0"/>
              <a:buChar char="•"/>
            </a:pPr>
            <a:r>
              <a:rPr lang="en-US" b="1" dirty="0" err="1"/>
              <a:t>Odevzdání</a:t>
            </a:r>
            <a:r>
              <a:rPr lang="cs-CZ" b="1" dirty="0"/>
              <a:t> 3 </a:t>
            </a:r>
            <a:r>
              <a:rPr lang="en-US" b="1" dirty="0"/>
              <a:t>(</a:t>
            </a:r>
            <a:r>
              <a:rPr lang="cs-CZ" b="1" dirty="0"/>
              <a:t>22.</a:t>
            </a:r>
            <a:r>
              <a:rPr lang="en-US" b="1" dirty="0"/>
              <a:t> </a:t>
            </a:r>
            <a:r>
              <a:rPr lang="cs-CZ" b="1" dirty="0"/>
              <a:t>4 </a:t>
            </a:r>
            <a:r>
              <a:rPr lang="en-US" b="1" dirty="0"/>
              <a:t>)</a:t>
            </a:r>
          </a:p>
          <a:p>
            <a:pPr lvl="3" fontAlgn="ctr"/>
            <a:r>
              <a:rPr lang="en-US" dirty="0" err="1"/>
              <a:t>Prov</a:t>
            </a:r>
            <a:r>
              <a:rPr lang="cs-CZ" dirty="0"/>
              <a:t>ázání </a:t>
            </a:r>
            <a:r>
              <a:rPr lang="sk-SK" dirty="0"/>
              <a:t>backendu WPF s frontendem (ViewModel)</a:t>
            </a:r>
          </a:p>
          <a:p>
            <a:pPr lvl="3" fontAlgn="ctr"/>
            <a:r>
              <a:rPr lang="sk-SK" dirty="0"/>
              <a:t>Body – </a:t>
            </a:r>
            <a:r>
              <a:rPr lang="sk-SK" b="1" dirty="0"/>
              <a:t>40</a:t>
            </a:r>
            <a:r>
              <a:rPr lang="en-US" b="1" dirty="0"/>
              <a:t>b</a:t>
            </a:r>
            <a:endParaRPr lang="sk-SK" b="1" dirty="0"/>
          </a:p>
          <a:p>
            <a:pPr lvl="2" fontAlgn="ctr"/>
            <a:r>
              <a:rPr lang="sk-SK" b="1" dirty="0"/>
              <a:t>Obhajoba</a:t>
            </a:r>
          </a:p>
          <a:p>
            <a:pPr lvl="3" fontAlgn="ctr"/>
            <a:r>
              <a:rPr lang="sk-SK" dirty="0"/>
              <a:t>Všichni členové týmu</a:t>
            </a:r>
          </a:p>
          <a:p>
            <a:pPr lvl="3" fontAlgn="ctr"/>
            <a:r>
              <a:rPr lang="sk-SK" dirty="0"/>
              <a:t>Obhajuje náhodně vybraný člen</a:t>
            </a:r>
          </a:p>
          <a:p>
            <a:pPr lvl="3" fontAlgn="ctr"/>
            <a:r>
              <a:rPr lang="sk-SK" b="1" dirty="0"/>
              <a:t>Projekt musí splňovat „Must have features!“</a:t>
            </a:r>
            <a:endParaRPr lang="cs-CZ" b="1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cs-CZ" dirty="0"/>
          </a:p>
          <a:p>
            <a:pPr>
              <a:lnSpc>
                <a:spcPct val="150000"/>
              </a:lnSpc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51856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 přednášek – FIT | FEKT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496" y="1262055"/>
            <a:ext cx="8497062" cy="532831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900" b="1" dirty="0" err="1"/>
              <a:t>Úvod</a:t>
            </a:r>
            <a:r>
              <a:rPr lang="en-US" sz="1900" b="1" dirty="0"/>
              <a:t> do </a:t>
            </a:r>
            <a:r>
              <a:rPr lang="en-US" sz="1900" b="1" dirty="0" err="1"/>
              <a:t>platformy</a:t>
            </a:r>
            <a:r>
              <a:rPr lang="en-US" sz="1900" b="1" dirty="0"/>
              <a:t> .NET</a:t>
            </a:r>
            <a:r>
              <a:rPr lang="cs-CZ" sz="1900" b="1" dirty="0"/>
              <a:t>,</a:t>
            </a:r>
            <a:r>
              <a:rPr lang="cs-CZ" sz="1900" b="1" dirty="0"/>
              <a:t> Ovádání Visual Studia</a:t>
            </a:r>
            <a:r>
              <a:rPr lang="en-US" sz="1900" b="1" dirty="0"/>
              <a:t>, </a:t>
            </a:r>
            <a:r>
              <a:rPr lang="en-US" sz="1900" b="1" dirty="0" err="1"/>
              <a:t>Základy</a:t>
            </a:r>
            <a:r>
              <a:rPr lang="en-US" sz="1900" b="1" dirty="0"/>
              <a:t> </a:t>
            </a:r>
            <a:r>
              <a:rPr lang="en-US" sz="1900" b="1" dirty="0" err="1"/>
              <a:t>jazyka</a:t>
            </a:r>
            <a:r>
              <a:rPr lang="en-US" sz="1900" b="1" dirty="0"/>
              <a:t> C# 1/2</a:t>
            </a:r>
            <a:endParaRPr lang="cs-CZ" sz="1900" dirty="0"/>
          </a:p>
          <a:p>
            <a:pPr marL="522288" lvl="1" indent="-342900">
              <a:lnSpc>
                <a:spcPct val="150000"/>
              </a:lnSpc>
            </a:pPr>
            <a:r>
              <a:rPr lang="en-US" sz="1800" dirty="0" err="1"/>
              <a:t>práce</a:t>
            </a:r>
            <a:r>
              <a:rPr lang="en-US" sz="1800" dirty="0"/>
              <a:t> s </a:t>
            </a:r>
            <a:r>
              <a:rPr lang="en-US" sz="1800" dirty="0" err="1"/>
              <a:t>pamětí</a:t>
            </a:r>
            <a:r>
              <a:rPr lang="en-US" sz="1800" dirty="0"/>
              <a:t>, CLR, </a:t>
            </a:r>
            <a:r>
              <a:rPr lang="en-US" sz="1800" dirty="0" err="1"/>
              <a:t>typová</a:t>
            </a:r>
            <a:r>
              <a:rPr lang="en-US" sz="1800" dirty="0"/>
              <a:t> </a:t>
            </a:r>
            <a:r>
              <a:rPr lang="en-US" sz="1800" dirty="0" err="1"/>
              <a:t>bezpečnost</a:t>
            </a:r>
            <a:r>
              <a:rPr lang="en-US" sz="1800" dirty="0"/>
              <a:t>, assembly</a:t>
            </a:r>
            <a:r>
              <a:rPr lang="cs-CZ" sz="1800" dirty="0"/>
              <a:t>, práce s TFS</a:t>
            </a:r>
          </a:p>
          <a:p>
            <a:pPr marL="522288" lvl="1" indent="-342900">
              <a:lnSpc>
                <a:spcPct val="150000"/>
              </a:lnSpc>
            </a:pPr>
            <a:r>
              <a:rPr lang="en-US" sz="1800" dirty="0" err="1"/>
              <a:t>syntaxe</a:t>
            </a:r>
            <a:r>
              <a:rPr lang="en-US" sz="1800" dirty="0"/>
              <a:t>, </a:t>
            </a:r>
            <a:r>
              <a:rPr lang="en-US" sz="1800" dirty="0" err="1"/>
              <a:t>primitivní</a:t>
            </a:r>
            <a:r>
              <a:rPr lang="en-US" sz="1800" dirty="0"/>
              <a:t> </a:t>
            </a:r>
            <a:r>
              <a:rPr lang="en-US" sz="1800" dirty="0" err="1"/>
              <a:t>datové</a:t>
            </a:r>
            <a:r>
              <a:rPr lang="en-US" sz="1800" dirty="0"/>
              <a:t> </a:t>
            </a:r>
            <a:r>
              <a:rPr lang="en-US" sz="1800" dirty="0" err="1"/>
              <a:t>typy</a:t>
            </a:r>
            <a:r>
              <a:rPr lang="en-US" sz="1800" dirty="0"/>
              <a:t>, </a:t>
            </a:r>
            <a:r>
              <a:rPr lang="en-US" sz="1800" dirty="0" err="1"/>
              <a:t>operátory</a:t>
            </a:r>
            <a:r>
              <a:rPr lang="en-US" sz="1800" dirty="0"/>
              <a:t>, namespace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 err="1"/>
              <a:t>Základy</a:t>
            </a:r>
            <a:r>
              <a:rPr lang="en-US" sz="2000" b="1" dirty="0"/>
              <a:t> </a:t>
            </a:r>
            <a:r>
              <a:rPr lang="en-US" sz="2000" b="1" dirty="0" err="1"/>
              <a:t>jazyka</a:t>
            </a:r>
            <a:r>
              <a:rPr lang="en-US" sz="2000" b="1" dirty="0"/>
              <a:t> C# 2</a:t>
            </a:r>
            <a:r>
              <a:rPr lang="en-US" sz="2000" b="1" dirty="0"/>
              <a:t>/2</a:t>
            </a:r>
            <a:r>
              <a:rPr lang="en-US" sz="2000" b="1" dirty="0"/>
              <a:t>, </a:t>
            </a:r>
            <a:r>
              <a:rPr lang="en-US" sz="2000" b="1" dirty="0"/>
              <a:t>OOP v C#</a:t>
            </a:r>
            <a:r>
              <a:rPr lang="cs-CZ" sz="2000" b="1" dirty="0"/>
              <a:t>, Základy Entity Framework</a:t>
            </a:r>
            <a:endParaRPr lang="cs-CZ" sz="2000" dirty="0"/>
          </a:p>
          <a:p>
            <a:pPr marL="522288" lvl="1" indent="-342900">
              <a:lnSpc>
                <a:spcPct val="150000"/>
              </a:lnSpc>
            </a:pPr>
            <a:r>
              <a:rPr lang="en-US" sz="1800" dirty="0" err="1"/>
              <a:t>třída</a:t>
            </a:r>
            <a:r>
              <a:rPr lang="en-US" sz="1800" dirty="0"/>
              <a:t>, </a:t>
            </a:r>
            <a:r>
              <a:rPr lang="en-US" sz="1800" dirty="0" err="1"/>
              <a:t>dědičnost</a:t>
            </a:r>
            <a:r>
              <a:rPr lang="en-US" sz="1800" dirty="0"/>
              <a:t>, interface, </a:t>
            </a:r>
            <a:r>
              <a:rPr lang="en-US" sz="1800" dirty="0" err="1"/>
              <a:t>struktura</a:t>
            </a:r>
            <a:r>
              <a:rPr lang="en-US" sz="1800" dirty="0"/>
              <a:t>, </a:t>
            </a:r>
            <a:r>
              <a:rPr lang="en-US" sz="1800" dirty="0" err="1"/>
              <a:t>modifikátory</a:t>
            </a:r>
            <a:r>
              <a:rPr lang="en-US" sz="1800" dirty="0"/>
              <a:t> </a:t>
            </a:r>
            <a:r>
              <a:rPr lang="en-US" sz="1800" dirty="0" err="1"/>
              <a:t>přístupu</a:t>
            </a:r>
            <a:r>
              <a:rPr lang="en-US" sz="1800" dirty="0"/>
              <a:t>, </a:t>
            </a:r>
            <a:r>
              <a:rPr lang="en-US" sz="1800" dirty="0" err="1"/>
              <a:t>generika</a:t>
            </a:r>
            <a:endParaRPr lang="cs-CZ" sz="1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s-CZ" sz="2000" b="1" dirty="0"/>
              <a:t>Unit testování</a:t>
            </a:r>
          </a:p>
          <a:p>
            <a:pPr marL="522288" lvl="1" indent="-342900">
              <a:lnSpc>
                <a:spcPct val="150000"/>
              </a:lnSpc>
            </a:pPr>
            <a:r>
              <a:rPr lang="cs-CZ" sz="1800" dirty="0"/>
              <a:t>TDD - Test driven development, </a:t>
            </a:r>
            <a:r>
              <a:rPr lang="en-US" sz="1800" dirty="0" err="1"/>
              <a:t>MSTest</a:t>
            </a:r>
            <a:r>
              <a:rPr lang="en-US" sz="1800" dirty="0"/>
              <a:t>, </a:t>
            </a:r>
            <a:r>
              <a:rPr lang="en-US" sz="1800" dirty="0" err="1"/>
              <a:t>nUnit</a:t>
            </a:r>
            <a:r>
              <a:rPr lang="en-US" sz="1800" dirty="0"/>
              <a:t>, UX</a:t>
            </a:r>
            <a:endParaRPr lang="cs-CZ" sz="1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OOP v C#</a:t>
            </a:r>
            <a:r>
              <a:rPr lang="cs-CZ" sz="2000" b="1" dirty="0"/>
              <a:t>, Pokračovaní EF, </a:t>
            </a:r>
            <a:r>
              <a:rPr lang="en-US" sz="2000" b="1" dirty="0"/>
              <a:t>z</a:t>
            </a:r>
            <a:r>
              <a:rPr lang="sk-SK" sz="2000" b="1" dirty="0"/>
              <a:t>áklady LINQ | Základy práce s DB</a:t>
            </a:r>
          </a:p>
          <a:p>
            <a:pPr marL="522288" lvl="1" indent="-342900">
              <a:lnSpc>
                <a:spcPct val="150000"/>
              </a:lnSpc>
            </a:pPr>
            <a:r>
              <a:rPr lang="en-US" sz="1800" dirty="0"/>
              <a:t>LINQ to </a:t>
            </a:r>
            <a:r>
              <a:rPr lang="cs-CZ" sz="1800" dirty="0"/>
              <a:t>Objects</a:t>
            </a:r>
            <a:r>
              <a:rPr lang="en-US" sz="1800" dirty="0"/>
              <a:t>, LINQ to XML</a:t>
            </a:r>
            <a:endParaRPr lang="sk-SK" sz="18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Clean Code, SOLID</a:t>
            </a:r>
            <a:r>
              <a:rPr lang="cs-CZ" sz="2000" b="1" dirty="0"/>
              <a:t> | Pokračovaní EF, </a:t>
            </a:r>
            <a:r>
              <a:rPr lang="en-US" sz="2000" b="1" dirty="0"/>
              <a:t>z</a:t>
            </a:r>
            <a:r>
              <a:rPr lang="sk-SK" sz="2000" b="1" dirty="0"/>
              <a:t>áklady LINQ 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 err="1"/>
              <a:t>Pokročilé</a:t>
            </a:r>
            <a:r>
              <a:rPr lang="en-US" sz="2000" b="1" dirty="0"/>
              <a:t> </a:t>
            </a:r>
            <a:r>
              <a:rPr lang="en-US" sz="2000" b="1" dirty="0" err="1"/>
              <a:t>konstrukce</a:t>
            </a:r>
            <a:r>
              <a:rPr lang="en-US" sz="2000" b="1" dirty="0"/>
              <a:t> v</a:t>
            </a:r>
            <a:r>
              <a:rPr lang="cs-CZ" sz="2000" b="1" dirty="0"/>
              <a:t> </a:t>
            </a:r>
            <a:r>
              <a:rPr lang="en-US" sz="2000" b="1" dirty="0"/>
              <a:t>C#</a:t>
            </a:r>
            <a:endParaRPr lang="cs-CZ" sz="2000" dirty="0"/>
          </a:p>
          <a:p>
            <a:pPr marL="522288" lvl="1" indent="-342900">
              <a:lnSpc>
                <a:spcPct val="150000"/>
              </a:lnSpc>
            </a:pPr>
            <a:r>
              <a:rPr lang="en-US" sz="1800" dirty="0" err="1"/>
              <a:t>delegáty</a:t>
            </a:r>
            <a:r>
              <a:rPr lang="en-US" sz="1800" dirty="0"/>
              <a:t>, </a:t>
            </a:r>
            <a:r>
              <a:rPr lang="en-US" sz="1800" dirty="0" err="1"/>
              <a:t>eventy</a:t>
            </a:r>
            <a:r>
              <a:rPr lang="en-US" sz="1800" dirty="0"/>
              <a:t>, </a:t>
            </a:r>
            <a:r>
              <a:rPr lang="en-US" sz="1800" dirty="0" err="1"/>
              <a:t>zachytávání</a:t>
            </a:r>
            <a:r>
              <a:rPr lang="en-US" sz="1800" dirty="0"/>
              <a:t> </a:t>
            </a:r>
            <a:r>
              <a:rPr lang="en-US" sz="1800" dirty="0" err="1"/>
              <a:t>výjimek</a:t>
            </a:r>
            <a:r>
              <a:rPr lang="en-US" sz="1800" dirty="0"/>
              <a:t>, </a:t>
            </a:r>
            <a:r>
              <a:rPr lang="en-US" sz="1800" dirty="0" err="1"/>
              <a:t>lambdy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 přednášek</a:t>
            </a:r>
            <a:r>
              <a:rPr lang="en-US" dirty="0"/>
              <a:t> </a:t>
            </a:r>
            <a:r>
              <a:rPr lang="cs-CZ" dirty="0"/>
              <a:t>– FIT | FEKT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cs-CZ" sz="2000" b="1" dirty="0"/>
              <a:t>Base class library, pokročilý LINQ</a:t>
            </a:r>
          </a:p>
          <a:p>
            <a:pPr marL="522288" lvl="1" indent="-342900">
              <a:lnSpc>
                <a:spcPct val="150000"/>
              </a:lnSpc>
            </a:pPr>
            <a:r>
              <a:rPr lang="cs-CZ" sz="1800" dirty="0"/>
              <a:t>IDisposable, kolekce, IO streamy, LINQ to SQL, LINQpad, Azure SQL</a:t>
            </a:r>
            <a:endParaRPr lang="cs-CZ" sz="18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cs-CZ" sz="2000" b="1" dirty="0"/>
              <a:t>WPF základy</a:t>
            </a:r>
            <a:endParaRPr lang="cs-CZ" sz="2000" dirty="0"/>
          </a:p>
          <a:p>
            <a:pPr marL="522288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dirty="0"/>
              <a:t>WPF</a:t>
            </a:r>
            <a:r>
              <a:rPr lang="cs-CZ" sz="1800" dirty="0"/>
              <a:t>, pozicování objektů, WPF designer ve VS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cs-CZ" sz="2000" b="1" dirty="0"/>
              <a:t>Návrhové vzory</a:t>
            </a:r>
          </a:p>
          <a:p>
            <a:pPr marL="522288" lvl="1" indent="-342900">
              <a:lnSpc>
                <a:spcPct val="150000"/>
              </a:lnSpc>
            </a:pPr>
            <a:r>
              <a:rPr lang="cs-CZ" sz="1800" dirty="0"/>
              <a:t>Singleton, MVVM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cs-CZ" sz="2000" b="1" dirty="0"/>
              <a:t>WPF Frontend</a:t>
            </a:r>
          </a:p>
          <a:p>
            <a:pPr marL="522288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1800" dirty="0"/>
              <a:t>Pokročilé WPF, Blend</a:t>
            </a:r>
            <a:endParaRPr lang="en-US" sz="1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n-US" sz="2000" b="1" dirty="0"/>
              <a:t>WEB</a:t>
            </a:r>
            <a:r>
              <a:rPr lang="cs-CZ" sz="2000" b="1" dirty="0"/>
              <a:t> | Internet of Things</a:t>
            </a:r>
            <a:r>
              <a:rPr lang="en-US" sz="2000" b="1" dirty="0"/>
              <a:t> | </a:t>
            </a:r>
            <a:r>
              <a:rPr lang="en-US" sz="2000" b="1" dirty="0" err="1"/>
              <a:t>Paraleln</a:t>
            </a:r>
            <a:r>
              <a:rPr lang="cs-CZ" sz="2000" b="1" dirty="0"/>
              <a:t>í</a:t>
            </a:r>
            <a:r>
              <a:rPr lang="en-US" sz="2000" b="1" dirty="0"/>
              <a:t> a </a:t>
            </a:r>
            <a:r>
              <a:rPr lang="en-US" sz="2000" b="1" dirty="0" err="1"/>
              <a:t>asynchronn</a:t>
            </a:r>
            <a:r>
              <a:rPr lang="cs-CZ" sz="2000" b="1" dirty="0"/>
              <a:t>í</a:t>
            </a:r>
            <a:r>
              <a:rPr lang="en-US" sz="2000" b="1" dirty="0"/>
              <a:t> </a:t>
            </a:r>
            <a:r>
              <a:rPr lang="en-US" sz="2000" b="1" dirty="0" err="1"/>
              <a:t>programovan</a:t>
            </a:r>
            <a:r>
              <a:rPr lang="cs-CZ" sz="2000" b="1" dirty="0"/>
              <a:t>í</a:t>
            </a:r>
            <a:endParaRPr lang="cs-CZ" sz="2000" dirty="0"/>
          </a:p>
          <a:p>
            <a:pPr marL="522288" lvl="1" indent="-342900">
              <a:lnSpc>
                <a:spcPct val="150000"/>
              </a:lnSpc>
            </a:pPr>
            <a:r>
              <a:rPr lang="en-US" sz="1800" dirty="0"/>
              <a:t>ASP.NET, MVC, ORM | Window </a:t>
            </a:r>
            <a:r>
              <a:rPr lang="en-US" sz="1800" dirty="0" err="1"/>
              <a:t>IoT</a:t>
            </a:r>
            <a:r>
              <a:rPr lang="en-US" sz="1800" dirty="0"/>
              <a:t> | </a:t>
            </a:r>
            <a:r>
              <a:rPr lang="en-US" sz="1800" dirty="0" err="1"/>
              <a:t>Async</a:t>
            </a:r>
            <a:r>
              <a:rPr lang="en-US" sz="1800" dirty="0"/>
              <a:t> await, PLINQ, Parallel task library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 cvičení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Práce</a:t>
            </a:r>
            <a:r>
              <a:rPr lang="en-US" b="1" dirty="0"/>
              <a:t> s Visual Studio 201</a:t>
            </a:r>
            <a:r>
              <a:rPr lang="cs-CZ" b="1" dirty="0"/>
              <a:t>5</a:t>
            </a:r>
            <a:r>
              <a:rPr lang="en-US" b="1" dirty="0"/>
              <a:t>, TFS Online (GIT </a:t>
            </a:r>
            <a:r>
              <a:rPr lang="en-US" b="1" dirty="0" err="1"/>
              <a:t>sch</a:t>
            </a:r>
            <a:r>
              <a:rPr lang="cs-CZ" b="1" dirty="0"/>
              <a:t>é</a:t>
            </a:r>
            <a:r>
              <a:rPr lang="en-US" b="1" dirty="0"/>
              <a:t>ma)</a:t>
            </a:r>
          </a:p>
          <a:p>
            <a:pPr marL="344488" lvl="1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b="1" dirty="0"/>
              <a:t>OOP, Entity Framework</a:t>
            </a:r>
          </a:p>
          <a:p>
            <a:pPr marL="344488" lvl="1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b="1" dirty="0"/>
              <a:t>Entity Framework, SOLID, Clean Code</a:t>
            </a:r>
          </a:p>
          <a:p>
            <a:pPr marL="344488" lvl="1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b="1" dirty="0" err="1"/>
              <a:t>Základy</a:t>
            </a:r>
            <a:r>
              <a:rPr lang="en-US" b="1" dirty="0"/>
              <a:t> WPF, </a:t>
            </a:r>
            <a:r>
              <a:rPr lang="en-US" b="1" dirty="0" err="1"/>
              <a:t>návrhový</a:t>
            </a:r>
            <a:r>
              <a:rPr lang="en-US" b="1" dirty="0"/>
              <a:t> </a:t>
            </a:r>
            <a:r>
              <a:rPr lang="en-US" b="1" dirty="0" err="1"/>
              <a:t>vzor</a:t>
            </a:r>
            <a:r>
              <a:rPr lang="en-US" b="1" dirty="0"/>
              <a:t> MVVM</a:t>
            </a:r>
          </a:p>
          <a:p>
            <a:pPr marL="344488" lvl="1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b="1" dirty="0"/>
              <a:t>WPF frontend, binding </a:t>
            </a:r>
            <a:endParaRPr lang="cs-CZ" b="1" dirty="0"/>
          </a:p>
          <a:p>
            <a:pPr marL="344488" lvl="1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b="1" dirty="0" err="1"/>
              <a:t>Obhajoba</a:t>
            </a:r>
            <a:r>
              <a:rPr lang="en-US" b="1" dirty="0"/>
              <a:t> </a:t>
            </a:r>
            <a:r>
              <a:rPr lang="en-US" b="1" dirty="0" err="1"/>
              <a:t>projekt</a:t>
            </a:r>
            <a:r>
              <a:rPr lang="cs-CZ" b="1" dirty="0"/>
              <a:t>ů</a:t>
            </a:r>
          </a:p>
          <a:p>
            <a:pPr marL="344488" lvl="1" indent="-342900">
              <a:lnSpc>
                <a:spcPct val="150000"/>
              </a:lnSpc>
              <a:buFont typeface="+mj-lt"/>
              <a:buAutoNum type="arabicPeriod" startAt="2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Studijní</a:t>
            </a:r>
            <a:r>
              <a:rPr lang="en-US" dirty="0"/>
              <a:t> l</a:t>
            </a:r>
            <a:r>
              <a:rPr lang="cs-CZ" dirty="0"/>
              <a:t>iteratura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95928" y="1700784"/>
            <a:ext cx="4752594" cy="7848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hlinkClick r:id="rId2"/>
              </a:rPr>
              <a:t>C# </a:t>
            </a:r>
            <a:r>
              <a:rPr lang="cs-CZ" sz="2400" b="1" dirty="0">
                <a:solidFill>
                  <a:schemeClr val="tx1"/>
                </a:solidFill>
                <a:hlinkClick r:id="rId2"/>
              </a:rPr>
              <a:t>6</a:t>
            </a:r>
            <a:r>
              <a:rPr lang="en-US" sz="2400" b="1" dirty="0">
                <a:solidFill>
                  <a:schemeClr val="tx1"/>
                </a:solidFill>
                <a:hlinkClick r:id="rId2"/>
              </a:rPr>
              <a:t>.0 in a Nutshell</a:t>
            </a:r>
            <a:r>
              <a:rPr lang="en-US" sz="2400" b="1" dirty="0">
                <a:solidFill>
                  <a:schemeClr val="tx1"/>
                </a:solidFill>
              </a:rPr>
              <a:t>: </a:t>
            </a:r>
            <a:endParaRPr lang="cs-CZ" sz="2400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The Definitive Reference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54" y="5589270"/>
            <a:ext cx="28803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ISBN-13:  978-1491927069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Picture 2" descr="The Definitive Refer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97" y="1556766"/>
            <a:ext cx="3287631" cy="493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849" y="2468105"/>
            <a:ext cx="3108770" cy="31087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emens 2013 – 4:3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sp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370800" bIns="115200" rtlCol="0">
        <a:noAutofit/>
      </a:bodyPr>
      <a:lstStyle>
        <a:defPPr algn="r">
          <a:lnSpc>
            <a:spcPct val="110000"/>
          </a:lnSpc>
          <a:spcBef>
            <a:spcPts val="0"/>
          </a:spcBef>
          <a:defRPr sz="1000" noProof="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7F1C546-F9E7-43A9-960D-8B0E8EE10C72}" vid="{951F9A5D-8E46-4B50-BE89-60D9DEE0EF0D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811</Words>
  <Application>Microsoft Office PowerPoint</Application>
  <PresentationFormat>On-screen Show (4:3)</PresentationFormat>
  <Paragraphs>137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ＭＳ Ｐゴシック</vt:lpstr>
      <vt:lpstr>Arial</vt:lpstr>
      <vt:lpstr>Wingdings</vt:lpstr>
      <vt:lpstr>ヒラギノ角ゴ Pro W3</vt:lpstr>
      <vt:lpstr>Siemens 2013 – 4:3</vt:lpstr>
      <vt:lpstr>0 – Úvod do předmětu</vt:lpstr>
      <vt:lpstr>Přednášející</vt:lpstr>
      <vt:lpstr>Organizace předmětu</vt:lpstr>
      <vt:lpstr>Organizace předmětu – termíny  cvičení</vt:lpstr>
      <vt:lpstr>Organizace předmětu - Projekt</vt:lpstr>
      <vt:lpstr>Obsah přednášek – FIT | FEKT</vt:lpstr>
      <vt:lpstr>Obsah přednášek – FIT | FEKT</vt:lpstr>
      <vt:lpstr>Obsah cvičení </vt:lpstr>
      <vt:lpstr>Studijní literatura</vt:lpstr>
      <vt:lpstr>Doporučená literatura</vt:lpstr>
      <vt:lpstr>Doporučená literatura</vt:lpstr>
      <vt:lpstr>Proč .NET?</vt:lpstr>
      <vt:lpstr>Co potřebuji k tomu abych mohl začít?</vt:lpstr>
      <vt:lpstr>Visual Studio online</vt:lpstr>
      <vt:lpstr>Reference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2017-01-22T17:14:30Z</dcterms:created>
  <dcterms:modified xsi:type="dcterms:W3CDTF">2017-02-04T09:29:22Z</dcterms:modified>
  <dc:language/>
</cp:coreProperties>
</file>